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930c213d9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930c213d9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930c213d9d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930c213d9d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30c213d9d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30c213d9d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30c213d9d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30c213d9d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30c213d9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30c213d9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930c213d9d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930c213d9d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165500"/>
            <a:ext cx="9144000" cy="5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-419" sz="2800">
                <a:solidFill>
                  <a:schemeClr val="dk1"/>
                </a:solidFill>
                <a:highlight>
                  <a:srgbClr val="FFFFFF"/>
                </a:highlight>
              </a:rPr>
              <a:t>Conceptos Básicos de Geometría</a:t>
            </a:r>
            <a:endParaRPr b="1" sz="28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85650" y="924225"/>
            <a:ext cx="8097300" cy="8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  <a:highlight>
                  <a:srgbClr val="FFFFFF"/>
                </a:highlight>
              </a:rPr>
              <a:t>Punto:</a:t>
            </a:r>
            <a:r>
              <a:rPr lang="es-419" sz="1800">
                <a:solidFill>
                  <a:schemeClr val="dk1"/>
                </a:solidFill>
                <a:highlight>
                  <a:srgbClr val="FFFFFF"/>
                </a:highlight>
              </a:rPr>
              <a:t> Es la representación de una posición fija del espacio. No es un objeto físico, por lo tanto, carece de forma y dimensiones.</a:t>
            </a:r>
            <a:endParaRPr sz="18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5300" y="2090778"/>
            <a:ext cx="1770050" cy="208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77300" y="2240750"/>
            <a:ext cx="2235375" cy="1655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94625" y="2180888"/>
            <a:ext cx="2001200" cy="190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649300" y="279675"/>
            <a:ext cx="7931700" cy="7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  <a:highlight>
                  <a:srgbClr val="FFFFFF"/>
                </a:highlight>
              </a:rPr>
              <a:t>Línea:</a:t>
            </a:r>
            <a:r>
              <a:rPr lang="es-419" sz="1800">
                <a:solidFill>
                  <a:schemeClr val="dk1"/>
                </a:solidFill>
                <a:highlight>
                  <a:srgbClr val="FFFFFF"/>
                </a:highlight>
              </a:rPr>
              <a:t> Es una sucesión infinita de puntos. Existen diferentes tipos de línea.</a:t>
            </a:r>
            <a:endParaRPr sz="18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471075" y="5335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28600" lvl="0" marL="2667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800">
                <a:highlight>
                  <a:srgbClr val="FFFFFF"/>
                </a:highlight>
              </a:rPr>
              <a:t>a) Horizontal</a:t>
            </a:r>
            <a:endParaRPr sz="1800">
              <a:highlight>
                <a:srgbClr val="FFFFFF"/>
              </a:highlight>
            </a:endParaRPr>
          </a:p>
          <a:p>
            <a:pPr indent="-228600" lvl="0" marL="2667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800">
                <a:highlight>
                  <a:srgbClr val="FFFFFF"/>
                </a:highlight>
              </a:rPr>
              <a:t>b) Vertical</a:t>
            </a:r>
            <a:endParaRPr sz="1800">
              <a:highlight>
                <a:srgbClr val="FFFFFF"/>
              </a:highlight>
            </a:endParaRPr>
          </a:p>
          <a:p>
            <a:pPr indent="-228600" lvl="0" marL="2667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800">
                <a:highlight>
                  <a:srgbClr val="FFFFFF"/>
                </a:highlight>
              </a:rPr>
              <a:t>c) Curva</a:t>
            </a:r>
            <a:endParaRPr sz="1800">
              <a:highlight>
                <a:srgbClr val="FFFFFF"/>
              </a:highlight>
            </a:endParaRPr>
          </a:p>
          <a:p>
            <a:pPr indent="-228600" lvl="0" marL="2667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800">
                <a:highlight>
                  <a:srgbClr val="FFFFFF"/>
                </a:highlight>
              </a:rPr>
              <a:t>d) Mixta</a:t>
            </a:r>
            <a:endParaRPr sz="1800">
              <a:highlight>
                <a:srgbClr val="FFFFFF"/>
              </a:highlight>
            </a:endParaRPr>
          </a:p>
          <a:p>
            <a:pPr indent="-228600" lvl="0" marL="2667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800">
                <a:highlight>
                  <a:srgbClr val="FFFFFF"/>
                </a:highlight>
              </a:rPr>
              <a:t>e) Poligonal</a:t>
            </a:r>
            <a:endParaRPr sz="1800">
              <a:highlight>
                <a:srgbClr val="FFFFFF"/>
              </a:highlight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4875" y="1300675"/>
            <a:ext cx="6026950" cy="305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687475" y="318275"/>
            <a:ext cx="7829700" cy="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Plano Cartesiano: </a:t>
            </a:r>
            <a:r>
              <a:rPr lang="es-419" sz="1800">
                <a:solidFill>
                  <a:schemeClr val="dk1"/>
                </a:solidFill>
              </a:rPr>
              <a:t>Formado por dos líneas rectas de forma perpendicular que se cortan en un punto llamado origen o cero del sistema.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3700" y="1438575"/>
            <a:ext cx="3143250" cy="31051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687475" y="2100675"/>
            <a:ext cx="2367900" cy="21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-419" sz="1800">
                <a:solidFill>
                  <a:schemeClr val="dk1"/>
                </a:solidFill>
              </a:rPr>
              <a:t>René Descartes le asignó el nombre de plano cartesiano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523500" y="381575"/>
            <a:ext cx="8097000" cy="208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highlight>
                  <a:srgbClr val="FFFFFF"/>
                </a:highlight>
              </a:rPr>
              <a:t>Segmento:</a:t>
            </a:r>
            <a:r>
              <a:rPr lang="es-419" sz="1800">
                <a:highlight>
                  <a:srgbClr val="FFFFFF"/>
                </a:highlight>
              </a:rPr>
              <a:t> Parte de una recta que tiene dos extremos</a:t>
            </a:r>
            <a:endParaRPr sz="18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highlight>
                  <a:srgbClr val="FFFFFF"/>
                </a:highlight>
              </a:rPr>
              <a:t>Semirrecta:</a:t>
            </a:r>
            <a:r>
              <a:rPr lang="es-419" sz="1800">
                <a:highlight>
                  <a:srgbClr val="FFFFFF"/>
                </a:highlight>
              </a:rPr>
              <a:t> Tiene principio, pero no tiene fin.</a:t>
            </a:r>
            <a:endParaRPr sz="18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highlight>
                  <a:srgbClr val="FFFFFF"/>
                </a:highlight>
              </a:rPr>
              <a:t>Plano:</a:t>
            </a:r>
            <a:r>
              <a:rPr lang="es-419" sz="1800">
                <a:highlight>
                  <a:srgbClr val="FFFFFF"/>
                </a:highlight>
              </a:rPr>
              <a:t> Superficie lisa que posee dos dimensiones y se pueden extender indefinidamente a lo largo y ancho.</a:t>
            </a:r>
            <a:endParaRPr sz="18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highlight>
                  <a:srgbClr val="FFFFFF"/>
                </a:highlight>
              </a:rPr>
              <a:t>Nota: </a:t>
            </a:r>
            <a:r>
              <a:rPr lang="es-419" sz="1800">
                <a:highlight>
                  <a:srgbClr val="FFFFFF"/>
                </a:highlight>
              </a:rPr>
              <a:t>Un cuerpo sólido, como un cubo, tiene 3 dimensiones largo, ancho y alto.</a:t>
            </a:r>
            <a:endParaRPr sz="18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>
                <a:highlight>
                  <a:srgbClr val="FFFFFF"/>
                </a:highlight>
              </a:rPr>
              <a:t> </a:t>
            </a:r>
            <a:endParaRPr sz="1200">
              <a:highlight>
                <a:srgbClr val="FFFFFF"/>
              </a:highlight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3975" y="2795550"/>
            <a:ext cx="5207525" cy="181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/>
        </p:nvSpPr>
        <p:spPr>
          <a:xfrm>
            <a:off x="483800" y="776650"/>
            <a:ext cx="79698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Axioma:</a:t>
            </a:r>
            <a:r>
              <a:rPr lang="es-419" sz="1800">
                <a:solidFill>
                  <a:schemeClr val="dk1"/>
                </a:solidFill>
              </a:rPr>
              <a:t> Proposición tan evidente que se considera que no requiere demostración.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Ejemplo.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</a:rPr>
              <a:t>Un metro es mayor que un centímetro.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</a:rPr>
              <a:t>Un entero es mayor que una cuarta parte de él.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Teorema:</a:t>
            </a:r>
            <a:r>
              <a:rPr lang="es-419" sz="1800">
                <a:solidFill>
                  <a:schemeClr val="dk1"/>
                </a:solidFill>
              </a:rPr>
              <a:t> Es un enunciado que puede ser demostrado como verdadero mediante operaciones matemáticas y argumentos lógicos.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Ejemplo.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Teorema de Pitágoras. </a:t>
            </a:r>
            <a:r>
              <a:rPr lang="es-419" sz="1800">
                <a:solidFill>
                  <a:schemeClr val="dk1"/>
                </a:solidFill>
              </a:rPr>
              <a:t>En todo triángulo rectángulo, el cuadrado de la hipotenusa es igual a la suma de los cuadrados de los catetos.    c</a:t>
            </a:r>
            <a:r>
              <a:rPr baseline="30000" lang="es-419" sz="1800">
                <a:solidFill>
                  <a:schemeClr val="dk1"/>
                </a:solidFill>
              </a:rPr>
              <a:t>2 </a:t>
            </a:r>
            <a:r>
              <a:rPr lang="es-419" sz="1800">
                <a:solidFill>
                  <a:schemeClr val="dk1"/>
                </a:solidFill>
              </a:rPr>
              <a:t>= a</a:t>
            </a:r>
            <a:r>
              <a:rPr baseline="30000" lang="es-419" sz="1800">
                <a:solidFill>
                  <a:schemeClr val="dk1"/>
                </a:solidFill>
              </a:rPr>
              <a:t>2 </a:t>
            </a:r>
            <a:r>
              <a:rPr lang="es-419" sz="1800">
                <a:solidFill>
                  <a:schemeClr val="dk1"/>
                </a:solidFill>
              </a:rPr>
              <a:t>+ b</a:t>
            </a:r>
            <a:r>
              <a:rPr baseline="30000" lang="es-419" sz="1800">
                <a:solidFill>
                  <a:schemeClr val="dk1"/>
                </a:solidFill>
              </a:rPr>
              <a:t>2</a:t>
            </a:r>
            <a:r>
              <a:rPr lang="es-419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-419" sz="1200">
                <a:solidFill>
                  <a:schemeClr val="dk1"/>
                </a:solidFill>
              </a:rPr>
              <a:t> 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2967900" y="229150"/>
            <a:ext cx="3208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Conceptos Fundamentales</a:t>
            </a:r>
            <a:endParaRPr b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/>
        </p:nvSpPr>
        <p:spPr>
          <a:xfrm>
            <a:off x="445225" y="521600"/>
            <a:ext cx="8084700" cy="3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/>
              <a:t>Teorema de Euler. </a:t>
            </a:r>
            <a:r>
              <a:rPr lang="es-419" sz="1800"/>
              <a:t>En cualquier poliedro convexo se cumple que el número de caras es igual al número de aristas más dos.</a:t>
            </a:r>
            <a:endParaRPr sz="1800"/>
          </a:p>
          <a:p>
            <a:pPr indent="0" lvl="0" marL="2667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 </a:t>
            </a:r>
            <a:endParaRPr sz="18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/>
              <a:t>Teorema de tales de Mileto.</a:t>
            </a:r>
            <a:endParaRPr b="1" sz="18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Primer teorema. Enuncia que, si en un triángulo dado se traza un segmento paralelo a uno de sus tres lados, el nuevo triángulo generado sería semejante al primero.</a:t>
            </a:r>
            <a:endParaRPr sz="18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Segundo teorema. Está relacionado con los triángulos rectángulos inscritos en una circunferencia.</a:t>
            </a:r>
            <a:endParaRPr sz="18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El teorema dice: En una circunferencia de centro O y diámetro AC, cualquier punto B esa circunferencia no perteneciente a AC determina un triángulo rectángulo ABC con el ángulo de 90°en B.  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/>
        </p:nvSpPr>
        <p:spPr>
          <a:xfrm>
            <a:off x="649300" y="420150"/>
            <a:ext cx="79317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Corolario:</a:t>
            </a:r>
            <a:r>
              <a:rPr lang="es-419" sz="1800">
                <a:solidFill>
                  <a:schemeClr val="dk1"/>
                </a:solidFill>
              </a:rPr>
              <a:t> es una consecuencia tan evidente que no necesita demostración (Es la evidencia de un teorema o evidencia ya demostrada).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Postulado:</a:t>
            </a:r>
            <a:r>
              <a:rPr lang="es-419" sz="1800">
                <a:solidFill>
                  <a:schemeClr val="dk1"/>
                </a:solidFill>
              </a:rPr>
              <a:t> Proposición cuya verdad se admite sin pruebas y que sirve de base para razonamientos posteriores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Ejemplo.</a:t>
            </a:r>
            <a:r>
              <a:rPr lang="es-419" sz="1800">
                <a:solidFill>
                  <a:schemeClr val="dk1"/>
                </a:solidFill>
              </a:rPr>
              <a:t> La suma de los ángulos interiores de un triángulo siempre es 180°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 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Proposición Matemática: </a:t>
            </a:r>
            <a:r>
              <a:rPr lang="es-419" sz="1800">
                <a:solidFill>
                  <a:schemeClr val="dk1"/>
                </a:solidFill>
              </a:rPr>
              <a:t>Es una expresión algebraica que puede acarrear dos valores: verdadera o falsa pero nunca ambas a la vez</a:t>
            </a:r>
            <a:r>
              <a:rPr b="1" lang="es-419" sz="1800">
                <a:solidFill>
                  <a:schemeClr val="dk1"/>
                </a:solidFill>
              </a:rPr>
              <a:t>.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800">
                <a:solidFill>
                  <a:schemeClr val="dk1"/>
                </a:solidFill>
              </a:rPr>
              <a:t>Ejemplo.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</a:rPr>
              <a:t>El dos es un número primo y, es par.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</a:rPr>
              <a:t>El cuatro es un número par y, múltiplo de 20.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-419" sz="1200">
                <a:solidFill>
                  <a:schemeClr val="dk1"/>
                </a:solidFill>
              </a:rPr>
              <a:t> 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