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0edd26543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0edd2654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0edd26543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0edd26543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0edd26543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0edd2654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0edd26543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90edd26543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0edd26543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0edd26543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0edd26543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0edd26543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0edd26543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0edd26543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0edd26543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0edd26543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0edd26543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0edd26543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0edd26543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0edd26543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0edd2654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0edd2654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0edd26543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90edd26543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0edd26543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0edd26543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0edd26543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0edd26543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0edd26543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90edd26543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0edd2654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0edd2654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0edd26543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0edd26543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0edd2654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0edd2654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0edd26543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0edd26543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0edd2654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0edd2654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0edd2654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0edd2654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0edd2654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0edd2654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419" sz="4400">
                <a:solidFill>
                  <a:srgbClr val="000000"/>
                </a:solidFill>
              </a:rPr>
              <a:t>HISTORIA</a:t>
            </a:r>
            <a:r>
              <a:rPr b="1" lang="es-419" sz="4400">
                <a:solidFill>
                  <a:srgbClr val="000000"/>
                </a:solidFill>
              </a:rPr>
              <a:t> DE LA FÍSICA</a:t>
            </a:r>
            <a:r>
              <a:rPr lang="es-419"/>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65175" y="3211900"/>
            <a:ext cx="30156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Benjamín Franklin</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186" name="Google Shape;186;p22"/>
          <p:cNvSpPr txBox="1"/>
          <p:nvPr>
            <p:ph idx="1" type="body"/>
          </p:nvPr>
        </p:nvSpPr>
        <p:spPr>
          <a:xfrm>
            <a:off x="2932900" y="832575"/>
            <a:ext cx="5554200" cy="244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Físico y político estadounidense (1706-1790). Estudió los fenómenos eléctricos y formuló el principio de la conservación de la electricidad. Inventó el pararrayos (1752).</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es-419" sz="2000">
                <a:solidFill>
                  <a:srgbClr val="222222"/>
                </a:solidFill>
                <a:highlight>
                  <a:srgbClr val="FFFFFF"/>
                </a:highlight>
                <a:latin typeface="Arial"/>
                <a:ea typeface="Arial"/>
                <a:cs typeface="Arial"/>
                <a:sym typeface="Arial"/>
              </a:rPr>
              <a:t>Un pararrayos es un instrumento cuyo objetivo es atraer un rayo ionizado del aire para conducir la descarga hacia la tierra, de tal modo que no cause daños a personas o construcciones. Fue inventado en 1753. </a:t>
            </a:r>
            <a:endParaRPr sz="2000">
              <a:solidFill>
                <a:srgbClr val="222222"/>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87" name="Google Shape;187;p22"/>
          <p:cNvPicPr preferRelativeResize="0"/>
          <p:nvPr/>
        </p:nvPicPr>
        <p:blipFill>
          <a:blip r:embed="rId3">
            <a:alphaModFix/>
          </a:blip>
          <a:stretch>
            <a:fillRect/>
          </a:stretch>
        </p:blipFill>
        <p:spPr>
          <a:xfrm>
            <a:off x="745175" y="934800"/>
            <a:ext cx="1695450" cy="235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420650" y="3138950"/>
            <a:ext cx="24921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Charles Coulomb</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193" name="Google Shape;193;p23"/>
          <p:cNvSpPr txBox="1"/>
          <p:nvPr>
            <p:ph idx="1" type="body"/>
          </p:nvPr>
        </p:nvSpPr>
        <p:spPr>
          <a:xfrm>
            <a:off x="2995950" y="819238"/>
            <a:ext cx="5355600" cy="244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Físico francés (1736 – 1806). Estableció los fundamentos del magnetismo y la electrostática. Enunció la Ley de Coulomb en 1776, que establece que la fuerza de atracción o repulsión entre dos cargas eléctricas es directamente proporcional al producto de éstas e inversamente proporcional al cuadrado de la distancia entre ellas.  </a:t>
            </a:r>
            <a:r>
              <a:rPr lang="es-419" sz="1100">
                <a:solidFill>
                  <a:srgbClr val="000000"/>
                </a:solidFill>
                <a:highlight>
                  <a:srgbClr val="FFFFFF"/>
                </a:highlight>
                <a:latin typeface="Arial"/>
                <a:ea typeface="Arial"/>
                <a:cs typeface="Arial"/>
                <a:sym typeface="Arial"/>
              </a:rPr>
              <a:t> </a:t>
            </a:r>
            <a:endParaRPr sz="11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94" name="Google Shape;194;p23"/>
          <p:cNvPicPr preferRelativeResize="0"/>
          <p:nvPr/>
        </p:nvPicPr>
        <p:blipFill>
          <a:blip r:embed="rId3">
            <a:alphaModFix/>
          </a:blip>
          <a:stretch>
            <a:fillRect/>
          </a:stretch>
        </p:blipFill>
        <p:spPr>
          <a:xfrm>
            <a:off x="896825" y="895450"/>
            <a:ext cx="1619250"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935738" y="3291400"/>
            <a:ext cx="2356800" cy="954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s-419" sz="2000">
                <a:solidFill>
                  <a:srgbClr val="1F1F1F"/>
                </a:solidFill>
                <a:highlight>
                  <a:srgbClr val="FFFFFF"/>
                </a:highlight>
                <a:latin typeface="Arial"/>
                <a:ea typeface="Arial"/>
                <a:cs typeface="Arial"/>
                <a:sym typeface="Arial"/>
              </a:rPr>
              <a:t>Alessandro Volta</a:t>
            </a:r>
            <a:endParaRPr b="1" sz="2000">
              <a:solidFill>
                <a:srgbClr val="1F1F1F"/>
              </a:solidFill>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200" name="Google Shape;200;p24"/>
          <p:cNvSpPr txBox="1"/>
          <p:nvPr>
            <p:ph idx="1" type="body"/>
          </p:nvPr>
        </p:nvSpPr>
        <p:spPr>
          <a:xfrm>
            <a:off x="3292550" y="989488"/>
            <a:ext cx="4944600" cy="2448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419" sz="2000">
                <a:solidFill>
                  <a:srgbClr val="000000"/>
                </a:solidFill>
                <a:latin typeface="Arial"/>
                <a:ea typeface="Arial"/>
                <a:cs typeface="Arial"/>
                <a:sym typeface="Arial"/>
              </a:rPr>
              <a:t>Físico italiano (1745-1827).  Construyó la primera pila eléctrica </a:t>
            </a:r>
            <a:r>
              <a:rPr lang="es-419" sz="2000">
                <a:solidFill>
                  <a:srgbClr val="222222"/>
                </a:solidFill>
                <a:highlight>
                  <a:srgbClr val="FFFFFF"/>
                </a:highlight>
                <a:latin typeface="Arial"/>
                <a:ea typeface="Arial"/>
                <a:cs typeface="Arial"/>
                <a:sym typeface="Arial"/>
              </a:rPr>
              <a:t>y la publicó en 1791. Fue perfeccionada en </a:t>
            </a:r>
            <a:r>
              <a:rPr b="1" lang="es-419" sz="2000">
                <a:solidFill>
                  <a:srgbClr val="222222"/>
                </a:solidFill>
                <a:highlight>
                  <a:srgbClr val="FFFFFF"/>
                </a:highlight>
                <a:latin typeface="Arial"/>
                <a:ea typeface="Arial"/>
                <a:cs typeface="Arial"/>
                <a:sym typeface="Arial"/>
              </a:rPr>
              <a:t>1800</a:t>
            </a:r>
            <a:r>
              <a:rPr lang="es-419" sz="2000">
                <a:solidFill>
                  <a:srgbClr val="222222"/>
                </a:solidFill>
                <a:highlight>
                  <a:srgbClr val="FFFFFF"/>
                </a:highlight>
                <a:latin typeface="Arial"/>
                <a:ea typeface="Arial"/>
                <a:cs typeface="Arial"/>
                <a:sym typeface="Arial"/>
              </a:rPr>
              <a:t>. La primera batería o generador electroquímico capaz de producir una corriente eléctrica.</a:t>
            </a:r>
            <a:endParaRPr sz="2000">
              <a:solidFill>
                <a:srgbClr val="222222"/>
              </a:solidFill>
              <a:highlight>
                <a:srgbClr val="FFFFFF"/>
              </a:highlight>
              <a:latin typeface="Arial"/>
              <a:ea typeface="Arial"/>
              <a:cs typeface="Arial"/>
              <a:sym typeface="Arial"/>
            </a:endParaRPr>
          </a:p>
          <a:p>
            <a:pPr indent="0" lvl="0" marL="0" rtl="0" algn="l">
              <a:spcBef>
                <a:spcPts val="1200"/>
              </a:spcBef>
              <a:spcAft>
                <a:spcPts val="1600"/>
              </a:spcAft>
              <a:buNone/>
            </a:pPr>
            <a:r>
              <a:t/>
            </a:r>
            <a:endParaRPr/>
          </a:p>
        </p:txBody>
      </p:sp>
      <p:pic>
        <p:nvPicPr>
          <p:cNvPr id="201" name="Google Shape;201;p24"/>
          <p:cNvPicPr preferRelativeResize="0"/>
          <p:nvPr/>
        </p:nvPicPr>
        <p:blipFill>
          <a:blip r:embed="rId3">
            <a:alphaModFix/>
          </a:blip>
          <a:stretch>
            <a:fillRect/>
          </a:stretch>
        </p:blipFill>
        <p:spPr>
          <a:xfrm>
            <a:off x="1218150" y="1274863"/>
            <a:ext cx="1685925" cy="216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904650" y="3066325"/>
            <a:ext cx="1885200" cy="722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John Dalton</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207" name="Google Shape;207;p25"/>
          <p:cNvSpPr txBox="1"/>
          <p:nvPr>
            <p:ph idx="1" type="body"/>
          </p:nvPr>
        </p:nvSpPr>
        <p:spPr>
          <a:xfrm>
            <a:off x="3029100" y="884475"/>
            <a:ext cx="5143500" cy="244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Físico y químico británico (1766-1844) considerado el verdadero creador de la Teoría Atómica. Estudió las propiedades físicas y químicas de los gases.</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es-419" sz="2000">
                <a:solidFill>
                  <a:srgbClr val="222222"/>
                </a:solidFill>
                <a:highlight>
                  <a:srgbClr val="FFFFFF"/>
                </a:highlight>
                <a:latin typeface="Arial"/>
                <a:ea typeface="Arial"/>
                <a:cs typeface="Arial"/>
                <a:sym typeface="Arial"/>
              </a:rPr>
              <a:t>El modelo atómico de Dalton fue el primer modelo atómico con bases científicas, propuesto en varios pasos entre 1803 y 1808, ​aunque el autor lo denominó más propiamente "Teoría Atómica".</a:t>
            </a:r>
            <a:endParaRPr sz="2000">
              <a:solidFill>
                <a:srgbClr val="222222"/>
              </a:solidFill>
              <a:highlight>
                <a:srgbClr val="FFFFFF"/>
              </a:highlight>
              <a:latin typeface="Arial"/>
              <a:ea typeface="Arial"/>
              <a:cs typeface="Arial"/>
              <a:sym typeface="Arial"/>
            </a:endParaRPr>
          </a:p>
          <a:p>
            <a:pPr indent="0" lvl="0" marL="0" rtl="0" algn="l">
              <a:spcBef>
                <a:spcPts val="0"/>
              </a:spcBef>
              <a:spcAft>
                <a:spcPts val="1600"/>
              </a:spcAft>
              <a:buNone/>
            </a:pPr>
            <a:r>
              <a:t/>
            </a:r>
            <a:endParaRPr sz="1800"/>
          </a:p>
        </p:txBody>
      </p:sp>
      <p:pic>
        <p:nvPicPr>
          <p:cNvPr id="208" name="Google Shape;208;p25"/>
          <p:cNvPicPr preferRelativeResize="0"/>
          <p:nvPr/>
        </p:nvPicPr>
        <p:blipFill>
          <a:blip r:embed="rId3">
            <a:alphaModFix/>
          </a:blip>
          <a:stretch>
            <a:fillRect/>
          </a:stretch>
        </p:blipFill>
        <p:spPr>
          <a:xfrm>
            <a:off x="1023150" y="983900"/>
            <a:ext cx="1714500" cy="2114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803588" y="3516775"/>
            <a:ext cx="31245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s-419" sz="2000">
                <a:solidFill>
                  <a:srgbClr val="000000"/>
                </a:solidFill>
                <a:latin typeface="Arial"/>
                <a:ea typeface="Arial"/>
                <a:cs typeface="Arial"/>
                <a:sym typeface="Arial"/>
              </a:rPr>
              <a:t>Hans Christian </a:t>
            </a:r>
            <a:endParaRPr b="1" sz="20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b="1" lang="es-419" sz="2000">
                <a:solidFill>
                  <a:srgbClr val="000000"/>
                </a:solidFill>
                <a:latin typeface="Arial"/>
                <a:ea typeface="Arial"/>
                <a:cs typeface="Arial"/>
                <a:sym typeface="Arial"/>
              </a:rPr>
              <a:t>Oersted</a:t>
            </a:r>
            <a:endParaRPr b="1" sz="20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214" name="Google Shape;214;p26"/>
          <p:cNvSpPr txBox="1"/>
          <p:nvPr>
            <p:ph idx="1" type="body"/>
          </p:nvPr>
        </p:nvSpPr>
        <p:spPr>
          <a:xfrm>
            <a:off x="3817850" y="860625"/>
            <a:ext cx="41427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Físico y químico danés (177-1851). Descubrió el electromagnetismo (1820) y estudió la compresibilidad de los cuerpos (1822).</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15" name="Google Shape;215;p26"/>
          <p:cNvPicPr preferRelativeResize="0"/>
          <p:nvPr/>
        </p:nvPicPr>
        <p:blipFill>
          <a:blip r:embed="rId3">
            <a:alphaModFix/>
          </a:blip>
          <a:stretch>
            <a:fillRect/>
          </a:stretch>
        </p:blipFill>
        <p:spPr>
          <a:xfrm>
            <a:off x="1347200" y="1172150"/>
            <a:ext cx="1980175" cy="2299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520900" y="3273150"/>
            <a:ext cx="25746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222222"/>
                </a:solidFill>
                <a:highlight>
                  <a:srgbClr val="FFFFFF"/>
                </a:highlight>
                <a:latin typeface="Arial"/>
                <a:ea typeface="Arial"/>
                <a:cs typeface="Arial"/>
                <a:sym typeface="Arial"/>
              </a:rPr>
              <a:t>Georg Simon Ohm</a:t>
            </a:r>
            <a:endParaRPr b="1" sz="2000">
              <a:solidFill>
                <a:srgbClr val="222222"/>
              </a:solidFill>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221" name="Google Shape;221;p27"/>
          <p:cNvSpPr txBox="1"/>
          <p:nvPr>
            <p:ph idx="1" type="body"/>
          </p:nvPr>
        </p:nvSpPr>
        <p:spPr>
          <a:xfrm>
            <a:off x="3465100" y="1009750"/>
            <a:ext cx="43761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Físico alemán (1789-1854). Descubrió la Ley fundamental de las corrientes eléctricas (Ley de Ohm, 1827). Estudió los fenómenos acústicos (1843) y los rayos luminosos (1852).</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22" name="Google Shape;222;p27"/>
          <p:cNvPicPr preferRelativeResize="0"/>
          <p:nvPr/>
        </p:nvPicPr>
        <p:blipFill>
          <a:blip r:embed="rId3">
            <a:alphaModFix/>
          </a:blip>
          <a:stretch>
            <a:fillRect/>
          </a:stretch>
        </p:blipFill>
        <p:spPr>
          <a:xfrm>
            <a:off x="930150" y="1234025"/>
            <a:ext cx="1676400" cy="217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8"/>
          <p:cNvSpPr txBox="1"/>
          <p:nvPr>
            <p:ph type="title"/>
          </p:nvPr>
        </p:nvSpPr>
        <p:spPr>
          <a:xfrm>
            <a:off x="1078350" y="3423200"/>
            <a:ext cx="22047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Michael Faraday</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228" name="Google Shape;228;p28"/>
          <p:cNvSpPr txBox="1"/>
          <p:nvPr>
            <p:ph idx="1" type="body"/>
          </p:nvPr>
        </p:nvSpPr>
        <p:spPr>
          <a:xfrm>
            <a:off x="3624600" y="1347750"/>
            <a:ext cx="4695900" cy="244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Físico y químico británico (1791-1867). Estudió los fenómenos del magnetismo y la electrostática; descubrió la inducción electromagnética (1831), y efectuó medidas precisas sobre la electricidad.</a:t>
            </a:r>
            <a:endParaRPr sz="20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229" name="Google Shape;229;p28"/>
          <p:cNvPicPr preferRelativeResize="0"/>
          <p:nvPr/>
        </p:nvPicPr>
        <p:blipFill>
          <a:blip r:embed="rId3">
            <a:alphaModFix/>
          </a:blip>
          <a:stretch>
            <a:fillRect/>
          </a:stretch>
        </p:blipFill>
        <p:spPr>
          <a:xfrm>
            <a:off x="1371075" y="1405200"/>
            <a:ext cx="1619250" cy="217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1292975" y="3384225"/>
            <a:ext cx="1875600" cy="6192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Heinrich Lenz</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235" name="Google Shape;235;p29"/>
          <p:cNvSpPr txBox="1"/>
          <p:nvPr>
            <p:ph idx="1" type="body"/>
          </p:nvPr>
        </p:nvSpPr>
        <p:spPr>
          <a:xfrm>
            <a:off x="3412050" y="1044750"/>
            <a:ext cx="4800300" cy="2448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419" sz="2000">
                <a:solidFill>
                  <a:srgbClr val="000000"/>
                </a:solidFill>
                <a:latin typeface="Arial"/>
                <a:ea typeface="Arial"/>
                <a:cs typeface="Arial"/>
                <a:sym typeface="Arial"/>
              </a:rPr>
              <a:t>Físico estonio (1804-1865). Descubrió la Ley que lleva su nombre (1834), que establece el sentido de las corrientes inducidas.</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36" name="Google Shape;236;p29"/>
          <p:cNvPicPr preferRelativeResize="0"/>
          <p:nvPr/>
        </p:nvPicPr>
        <p:blipFill>
          <a:blip r:embed="rId3">
            <a:alphaModFix/>
          </a:blip>
          <a:stretch>
            <a:fillRect/>
          </a:stretch>
        </p:blipFill>
        <p:spPr>
          <a:xfrm>
            <a:off x="1383050" y="1340100"/>
            <a:ext cx="1695450" cy="2152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357925" y="3695725"/>
            <a:ext cx="3492900" cy="954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419" sz="2000">
                <a:solidFill>
                  <a:srgbClr val="000000"/>
                </a:solidFill>
                <a:latin typeface="Arial"/>
                <a:ea typeface="Arial"/>
                <a:cs typeface="Arial"/>
                <a:sym typeface="Arial"/>
              </a:rPr>
              <a:t>James Prescott </a:t>
            </a:r>
            <a:endParaRPr b="1" sz="2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b="1" lang="es-419" sz="2000">
                <a:solidFill>
                  <a:srgbClr val="000000"/>
                </a:solidFill>
                <a:latin typeface="Arial"/>
                <a:ea typeface="Arial"/>
                <a:cs typeface="Arial"/>
                <a:sym typeface="Arial"/>
              </a:rPr>
              <a:t>Joule</a:t>
            </a:r>
            <a:endParaRPr b="1" sz="20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242" name="Google Shape;242;p30"/>
          <p:cNvSpPr txBox="1"/>
          <p:nvPr>
            <p:ph idx="1" type="body"/>
          </p:nvPr>
        </p:nvSpPr>
        <p:spPr>
          <a:xfrm>
            <a:off x="3465075" y="1314625"/>
            <a:ext cx="4919700" cy="2448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419" sz="2000">
                <a:solidFill>
                  <a:srgbClr val="000000"/>
                </a:solidFill>
                <a:highlight>
                  <a:srgbClr val="FFFFFF"/>
                </a:highlight>
                <a:latin typeface="Arial"/>
                <a:ea typeface="Arial"/>
                <a:cs typeface="Arial"/>
                <a:sym typeface="Arial"/>
              </a:rPr>
              <a:t>Físico británico (1818-1889). Desarrolló entre 1840 a 1843 la teoría mecánica del calor y descubrió las leyes que llevan su nombre. </a:t>
            </a:r>
            <a:endParaRPr sz="20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243" name="Google Shape;243;p30"/>
          <p:cNvPicPr preferRelativeResize="0"/>
          <p:nvPr/>
        </p:nvPicPr>
        <p:blipFill>
          <a:blip r:embed="rId3">
            <a:alphaModFix/>
          </a:blip>
          <a:stretch>
            <a:fillRect/>
          </a:stretch>
        </p:blipFill>
        <p:spPr>
          <a:xfrm>
            <a:off x="1316775" y="1314625"/>
            <a:ext cx="1666875" cy="2171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1037875" y="3492800"/>
            <a:ext cx="1945800" cy="42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419" sz="2000">
                <a:solidFill>
                  <a:srgbClr val="000000"/>
                </a:solidFill>
                <a:latin typeface="Arial"/>
                <a:ea typeface="Arial"/>
                <a:cs typeface="Arial"/>
                <a:sym typeface="Arial"/>
              </a:rPr>
              <a:t>Maxwell James Clerk.</a:t>
            </a:r>
            <a:endParaRPr b="1" sz="2000">
              <a:solidFill>
                <a:srgbClr val="000000"/>
              </a:solidFill>
              <a:latin typeface="Arial"/>
              <a:ea typeface="Arial"/>
              <a:cs typeface="Arial"/>
              <a:sym typeface="Arial"/>
            </a:endParaRPr>
          </a:p>
          <a:p>
            <a:pPr indent="0" lvl="0" marL="0" rtl="0" algn="ctr">
              <a:spcBef>
                <a:spcPts val="0"/>
              </a:spcBef>
              <a:spcAft>
                <a:spcPts val="0"/>
              </a:spcAft>
              <a:buNone/>
            </a:pPr>
            <a:r>
              <a:t/>
            </a:r>
            <a:endParaRPr b="1" sz="1100">
              <a:solidFill>
                <a:srgbClr val="000000"/>
              </a:solidFill>
              <a:latin typeface="Arial"/>
              <a:ea typeface="Arial"/>
              <a:cs typeface="Arial"/>
              <a:sym typeface="Arial"/>
            </a:endParaRPr>
          </a:p>
        </p:txBody>
      </p:sp>
      <p:sp>
        <p:nvSpPr>
          <p:cNvPr id="249" name="Google Shape;249;p31"/>
          <p:cNvSpPr txBox="1"/>
          <p:nvPr>
            <p:ph idx="1" type="body"/>
          </p:nvPr>
        </p:nvSpPr>
        <p:spPr>
          <a:xfrm>
            <a:off x="3286125" y="1044800"/>
            <a:ext cx="48135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Físico escocés (1831-1879). Desarrolló la teoría de la naturaleza electromagnética de la luz (1865). Formuló las ecuaciones generales del campo electromagnético</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50" name="Google Shape;250;p31"/>
          <p:cNvPicPr preferRelativeResize="0"/>
          <p:nvPr/>
        </p:nvPicPr>
        <p:blipFill>
          <a:blip r:embed="rId3">
            <a:alphaModFix/>
          </a:blip>
          <a:stretch>
            <a:fillRect/>
          </a:stretch>
        </p:blipFill>
        <p:spPr>
          <a:xfrm>
            <a:off x="1229325" y="1281500"/>
            <a:ext cx="1695450" cy="216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idx="1" type="body"/>
          </p:nvPr>
        </p:nvSpPr>
        <p:spPr>
          <a:xfrm>
            <a:off x="819150" y="818875"/>
            <a:ext cx="7505700" cy="3619800"/>
          </a:xfrm>
          <a:prstGeom prst="rect">
            <a:avLst/>
          </a:prstGeom>
        </p:spPr>
        <p:txBody>
          <a:bodyPr anchorCtr="0" anchor="t" bIns="91425" lIns="91425" spcFirstLastPara="1" rIns="91425" wrap="square" tIns="91425">
            <a:noAutofit/>
          </a:bodyPr>
          <a:lstStyle/>
          <a:p>
            <a:pPr indent="0" lvl="0" marL="0" rtl="0" algn="just">
              <a:lnSpc>
                <a:spcPct val="115000"/>
              </a:lnSpc>
              <a:spcBef>
                <a:spcPts val="600"/>
              </a:spcBef>
              <a:spcAft>
                <a:spcPts val="0"/>
              </a:spcAft>
              <a:buNone/>
            </a:pPr>
            <a:r>
              <a:rPr lang="es-419" sz="2000">
                <a:solidFill>
                  <a:srgbClr val="000000"/>
                </a:solidFill>
                <a:highlight>
                  <a:srgbClr val="FFFFFF"/>
                </a:highlight>
                <a:latin typeface="Arial"/>
                <a:ea typeface="Arial"/>
                <a:cs typeface="Arial"/>
                <a:sym typeface="Arial"/>
              </a:rPr>
              <a:t>La Historia de la Física la integran grandes científicos como Nicolás Copérnico, Galileo Galilei, Marie Curie, Albert Einstein, entre otros; cuyas contribuciones han sido decisivas, pero también de un número muy grande de científicos cuyos nombres no aparecen en los libros de texto. No existe el genio aislado al que de repente se le ocurre la idea clave que cambia el curso de la Ciencia. El avance en el progreso científico no se produce solamente por las contribuciones aisladas y discontinuas de unas mentes privilegiadas.</a:t>
            </a:r>
            <a:endParaRPr sz="2000">
              <a:solidFill>
                <a:srgbClr val="000000"/>
              </a:solidFill>
              <a:highlight>
                <a:srgbClr val="FFFFFF"/>
              </a:highlight>
              <a:latin typeface="Arial"/>
              <a:ea typeface="Arial"/>
              <a:cs typeface="Arial"/>
              <a:sym typeface="Arial"/>
            </a:endParaRPr>
          </a:p>
          <a:p>
            <a:pPr indent="0" lvl="0" marL="0" rtl="0" algn="l">
              <a:spcBef>
                <a:spcPts val="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1057050" y="3437250"/>
            <a:ext cx="19515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Nikola Tesla</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256" name="Google Shape;256;p32"/>
          <p:cNvSpPr txBox="1"/>
          <p:nvPr>
            <p:ph idx="1" type="body"/>
          </p:nvPr>
        </p:nvSpPr>
        <p:spPr>
          <a:xfrm>
            <a:off x="3293100" y="897025"/>
            <a:ext cx="47667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Ingeniero estadounidense de origen croata (1856-1943). Trabajó en el desarrollo de las aplicaciones de la electricidad, la telegrafía y la telefonía.  </a:t>
            </a:r>
            <a:r>
              <a:rPr lang="es-419" sz="2000">
                <a:solidFill>
                  <a:srgbClr val="222222"/>
                </a:solidFill>
                <a:highlight>
                  <a:srgbClr val="FFFFFF"/>
                </a:highlight>
                <a:latin typeface="Arial"/>
                <a:ea typeface="Arial"/>
                <a:cs typeface="Arial"/>
                <a:sym typeface="Arial"/>
              </a:rPr>
              <a:t>En 1888 tuvo lugar su primer diseño del sistema práctico para generar y transmitir corriente alterna para sistemas de energía eléctrica.</a:t>
            </a:r>
            <a:r>
              <a:rPr lang="es-419"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57" name="Google Shape;257;p32"/>
          <p:cNvPicPr preferRelativeResize="0"/>
          <p:nvPr/>
        </p:nvPicPr>
        <p:blipFill>
          <a:blip r:embed="rId3">
            <a:alphaModFix/>
          </a:blip>
          <a:stretch>
            <a:fillRect/>
          </a:stretch>
        </p:blipFill>
        <p:spPr>
          <a:xfrm>
            <a:off x="1199363" y="1211425"/>
            <a:ext cx="1666875" cy="2133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1098863" y="3477025"/>
            <a:ext cx="20640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419" sz="2000">
                <a:solidFill>
                  <a:srgbClr val="000000"/>
                </a:solidFill>
                <a:latin typeface="Arial"/>
                <a:ea typeface="Arial"/>
                <a:cs typeface="Arial"/>
                <a:sym typeface="Arial"/>
              </a:rPr>
              <a:t>Joseph John </a:t>
            </a:r>
            <a:endParaRPr b="1" sz="2000">
              <a:solidFill>
                <a:srgbClr val="000000"/>
              </a:solidFill>
              <a:latin typeface="Arial"/>
              <a:ea typeface="Arial"/>
              <a:cs typeface="Arial"/>
              <a:sym typeface="Arial"/>
            </a:endParaRPr>
          </a:p>
          <a:p>
            <a:pPr indent="0" lvl="0" marL="0" rtl="0" algn="ctr">
              <a:spcBef>
                <a:spcPts val="0"/>
              </a:spcBef>
              <a:spcAft>
                <a:spcPts val="0"/>
              </a:spcAft>
              <a:buNone/>
            </a:pPr>
            <a:r>
              <a:rPr b="1" lang="es-419" sz="2000">
                <a:solidFill>
                  <a:srgbClr val="000000"/>
                </a:solidFill>
                <a:latin typeface="Arial"/>
                <a:ea typeface="Arial"/>
                <a:cs typeface="Arial"/>
                <a:sym typeface="Arial"/>
              </a:rPr>
              <a:t>Thomson</a:t>
            </a:r>
            <a:endParaRPr sz="4100"/>
          </a:p>
        </p:txBody>
      </p:sp>
      <p:sp>
        <p:nvSpPr>
          <p:cNvPr id="263" name="Google Shape;263;p33"/>
          <p:cNvSpPr txBox="1"/>
          <p:nvPr>
            <p:ph idx="1" type="body"/>
          </p:nvPr>
        </p:nvSpPr>
        <p:spPr>
          <a:xfrm>
            <a:off x="3459925" y="894675"/>
            <a:ext cx="48918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Físico británico (1856-1940). Midió la velocidad de las radiaciones catódicas (1894). Determinó la relación entre carga y masa del electrón (1897). Considerado uno de los pioneros de la electrónica. Premio Nobel de Física (1906).</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64" name="Google Shape;264;p33"/>
          <p:cNvPicPr preferRelativeResize="0"/>
          <p:nvPr/>
        </p:nvPicPr>
        <p:blipFill>
          <a:blip r:embed="rId3">
            <a:alphaModFix/>
          </a:blip>
          <a:stretch>
            <a:fillRect/>
          </a:stretch>
        </p:blipFill>
        <p:spPr>
          <a:xfrm>
            <a:off x="1306950" y="1170975"/>
            <a:ext cx="1647825" cy="2171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1259350" y="3251650"/>
            <a:ext cx="18756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Marie Curie</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270" name="Google Shape;270;p34"/>
          <p:cNvSpPr txBox="1"/>
          <p:nvPr>
            <p:ph idx="1" type="body"/>
          </p:nvPr>
        </p:nvSpPr>
        <p:spPr>
          <a:xfrm>
            <a:off x="3592475" y="833475"/>
            <a:ext cx="46065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Físico francés. Descubrió en 1898 el polonio y el radio. Obtuvo el Premio Nobel de Física en 1903 junto con Becquerel, por sus investigaciones sobre la radiactividad. Obtuvo en 1911 el Premio Nobel de Química.</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71" name="Google Shape;271;p34"/>
          <p:cNvPicPr preferRelativeResize="0"/>
          <p:nvPr/>
        </p:nvPicPr>
        <p:blipFill>
          <a:blip r:embed="rId3">
            <a:alphaModFix/>
          </a:blip>
          <a:stretch>
            <a:fillRect/>
          </a:stretch>
        </p:blipFill>
        <p:spPr>
          <a:xfrm>
            <a:off x="1382763" y="1108525"/>
            <a:ext cx="1628775" cy="2143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981525" y="3315650"/>
            <a:ext cx="20106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Albert Einstein</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277" name="Google Shape;277;p35"/>
          <p:cNvSpPr txBox="1"/>
          <p:nvPr>
            <p:ph idx="1" type="body"/>
          </p:nvPr>
        </p:nvSpPr>
        <p:spPr>
          <a:xfrm>
            <a:off x="3332525" y="930250"/>
            <a:ext cx="49263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2000">
                <a:solidFill>
                  <a:srgbClr val="000000"/>
                </a:solidFill>
                <a:latin typeface="Arial"/>
                <a:ea typeface="Arial"/>
                <a:cs typeface="Arial"/>
                <a:sym typeface="Arial"/>
              </a:rPr>
              <a:t>Físico estadounidense de origen alemán (1879-1955). Formuló las teorías de la relatividad especial (1905)  y de la relatividad general (1916), y sentó las bases del desarrollo de la física nuclear. Explico el efecto fotoeléctrico. Premio Nobel de Física en 1921.</a:t>
            </a:r>
            <a:endParaRPr sz="20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278" name="Google Shape;278;p35"/>
          <p:cNvPicPr preferRelativeResize="0"/>
          <p:nvPr/>
        </p:nvPicPr>
        <p:blipFill>
          <a:blip r:embed="rId3">
            <a:alphaModFix/>
          </a:blip>
          <a:stretch>
            <a:fillRect/>
          </a:stretch>
        </p:blipFill>
        <p:spPr>
          <a:xfrm>
            <a:off x="1153275" y="1143950"/>
            <a:ext cx="1676400" cy="217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idx="1" type="body"/>
          </p:nvPr>
        </p:nvSpPr>
        <p:spPr>
          <a:xfrm>
            <a:off x="819150" y="709675"/>
            <a:ext cx="7505700" cy="3729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Desde la Antigüedad las personas han tratado de comprender la naturaleza y los fenómenos que en ella se observan: el paso de las estaciones, el movimiento de los cuerpos y astros, etcétera.</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 </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En el siglo V a. C., en la Grecia Antigua los Presocráticos definieron los cuatro elementos de la naturaleza (agua, tierra, aire, fuego).</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En la siguiente cronología se encuentran algunos de los físicos más importantes de la historia.</a:t>
            </a:r>
            <a:endParaRPr sz="2000">
              <a:solidFill>
                <a:srgbClr val="000000"/>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t/>
            </a:r>
            <a:endParaRPr sz="20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6"/>
          <p:cNvSpPr txBox="1"/>
          <p:nvPr>
            <p:ph type="title"/>
          </p:nvPr>
        </p:nvSpPr>
        <p:spPr>
          <a:xfrm>
            <a:off x="626375" y="3327350"/>
            <a:ext cx="2341500" cy="7134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Arquímedes</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144" name="Google Shape;144;p16"/>
          <p:cNvSpPr txBox="1"/>
          <p:nvPr>
            <p:ph idx="1" type="body"/>
          </p:nvPr>
        </p:nvSpPr>
        <p:spPr>
          <a:xfrm>
            <a:off x="3287900" y="539550"/>
            <a:ext cx="52140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419" sz="1800">
                <a:solidFill>
                  <a:srgbClr val="000000"/>
                </a:solidFill>
                <a:latin typeface="Arial"/>
                <a:ea typeface="Arial"/>
                <a:cs typeface="Arial"/>
                <a:sym typeface="Arial"/>
              </a:rPr>
              <a:t>Matemático y físico griego (287-212 a. J. C.). Perfeccionó el sistema numérico, estableció el valor del número π (relación entre el diámetro y la longitud de la circunferencia), e inició la geometría infinitesimal. Establece la Ley de la palanca y las bases de la estática de los sólidos y la hidrostática. Principio de Arquímedes: todo cuerpo sumergido en un fluido experimenta un empuje vertical hacia arriba igual al peso del volumen del fluido desalojado.</a:t>
            </a:r>
            <a:endParaRPr sz="18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145" name="Google Shape;145;p16"/>
          <p:cNvPicPr preferRelativeResize="0"/>
          <p:nvPr/>
        </p:nvPicPr>
        <p:blipFill>
          <a:blip r:embed="rId3">
            <a:alphaModFix/>
          </a:blip>
          <a:stretch>
            <a:fillRect/>
          </a:stretch>
        </p:blipFill>
        <p:spPr>
          <a:xfrm>
            <a:off x="752325" y="879350"/>
            <a:ext cx="1875411" cy="244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573113" y="3350100"/>
            <a:ext cx="25281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es-419" sz="2000">
                <a:solidFill>
                  <a:srgbClr val="000000"/>
                </a:solidFill>
                <a:latin typeface="Arial"/>
                <a:ea typeface="Arial"/>
                <a:cs typeface="Arial"/>
                <a:sym typeface="Arial"/>
              </a:rPr>
              <a:t>Nicolás Copérnico</a:t>
            </a:r>
            <a:endParaRPr b="1" sz="2000">
              <a:solidFill>
                <a:srgbClr val="000000"/>
              </a:solidFill>
              <a:latin typeface="Arial"/>
              <a:ea typeface="Arial"/>
              <a:cs typeface="Arial"/>
              <a:sym typeface="Arial"/>
            </a:endParaRPr>
          </a:p>
        </p:txBody>
      </p:sp>
      <p:sp>
        <p:nvSpPr>
          <p:cNvPr id="151" name="Google Shape;151;p17"/>
          <p:cNvSpPr txBox="1"/>
          <p:nvPr>
            <p:ph idx="1" type="body"/>
          </p:nvPr>
        </p:nvSpPr>
        <p:spPr>
          <a:xfrm>
            <a:off x="3121900" y="923100"/>
            <a:ext cx="5148000" cy="2274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Astrónomo polaco (1473-1543). En 1497 formuló</a:t>
            </a:r>
            <a:r>
              <a:rPr b="1" lang="es-419" sz="2000">
                <a:solidFill>
                  <a:srgbClr val="000000"/>
                </a:solidFill>
                <a:highlight>
                  <a:srgbClr val="FFFFFF"/>
                </a:highlight>
                <a:latin typeface="Arial"/>
                <a:ea typeface="Arial"/>
                <a:cs typeface="Arial"/>
                <a:sym typeface="Arial"/>
              </a:rPr>
              <a:t> </a:t>
            </a:r>
            <a:r>
              <a:rPr lang="es-419" sz="2000">
                <a:solidFill>
                  <a:srgbClr val="000000"/>
                </a:solidFill>
                <a:highlight>
                  <a:srgbClr val="FFFFFF"/>
                </a:highlight>
                <a:latin typeface="Arial"/>
                <a:ea typeface="Arial"/>
                <a:cs typeface="Arial"/>
                <a:sym typeface="Arial"/>
              </a:rPr>
              <a:t>la teoría heliocéntrica del universo, según la cual los planetas giran alrededor del Sol.  </a:t>
            </a:r>
            <a:endParaRPr sz="20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52" name="Google Shape;152;p17"/>
          <p:cNvPicPr preferRelativeResize="0"/>
          <p:nvPr/>
        </p:nvPicPr>
        <p:blipFill>
          <a:blip r:embed="rId3">
            <a:alphaModFix/>
          </a:blip>
          <a:stretch>
            <a:fillRect/>
          </a:stretch>
        </p:blipFill>
        <p:spPr>
          <a:xfrm>
            <a:off x="914751" y="1040251"/>
            <a:ext cx="1844825" cy="234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type="title"/>
          </p:nvPr>
        </p:nvSpPr>
        <p:spPr>
          <a:xfrm>
            <a:off x="601375" y="3263075"/>
            <a:ext cx="27174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Johannes Kepler</a:t>
            </a:r>
            <a:endParaRPr b="1" sz="2000">
              <a:solidFill>
                <a:srgbClr val="000000"/>
              </a:solidFill>
              <a:latin typeface="Arial"/>
              <a:ea typeface="Arial"/>
              <a:cs typeface="Arial"/>
              <a:sym typeface="Arial"/>
            </a:endParaRPr>
          </a:p>
          <a:p>
            <a:pPr indent="0" lvl="0" marL="0" rtl="0" algn="ctr">
              <a:spcBef>
                <a:spcPts val="1200"/>
              </a:spcBef>
              <a:spcAft>
                <a:spcPts val="0"/>
              </a:spcAft>
              <a:buNone/>
            </a:pPr>
            <a:r>
              <a:t/>
            </a:r>
            <a:endParaRPr/>
          </a:p>
        </p:txBody>
      </p:sp>
      <p:sp>
        <p:nvSpPr>
          <p:cNvPr id="158" name="Google Shape;158;p18"/>
          <p:cNvSpPr txBox="1"/>
          <p:nvPr>
            <p:ph idx="1" type="body"/>
          </p:nvPr>
        </p:nvSpPr>
        <p:spPr>
          <a:xfrm>
            <a:off x="3446675" y="953225"/>
            <a:ext cx="4878300" cy="2448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419" sz="2000">
                <a:solidFill>
                  <a:srgbClr val="000000"/>
                </a:solidFill>
                <a:highlight>
                  <a:srgbClr val="FFFFFF"/>
                </a:highlight>
                <a:latin typeface="Arial"/>
                <a:ea typeface="Arial"/>
                <a:cs typeface="Arial"/>
                <a:sym typeface="Arial"/>
              </a:rPr>
              <a:t>Astrónomo alemán (1571-1630). Defensor del heliocentrismo, entre (1600 y 1609) enunció las leyes que rigen el movimiento de los planetas del sistema solar.</a:t>
            </a:r>
            <a:endParaRPr sz="20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59" name="Google Shape;159;p18"/>
          <p:cNvPicPr preferRelativeResize="0"/>
          <p:nvPr/>
        </p:nvPicPr>
        <p:blipFill>
          <a:blip r:embed="rId3">
            <a:alphaModFix/>
          </a:blip>
          <a:stretch>
            <a:fillRect/>
          </a:stretch>
        </p:blipFill>
        <p:spPr>
          <a:xfrm>
            <a:off x="1121875" y="1091375"/>
            <a:ext cx="1676400" cy="217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1024650" y="3287625"/>
            <a:ext cx="1931700" cy="450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Galileo Galilei</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165" name="Google Shape;165;p19"/>
          <p:cNvSpPr txBox="1"/>
          <p:nvPr>
            <p:ph idx="1" type="body"/>
          </p:nvPr>
        </p:nvSpPr>
        <p:spPr>
          <a:xfrm>
            <a:off x="3183900" y="820900"/>
            <a:ext cx="5107800" cy="244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Astrónomo y físico italiano (1564-1642). Uno de los fundadores de la mecánica moderna. Formuló la Ley de la caída de los cuerpos. En 1609 </a:t>
            </a:r>
            <a:r>
              <a:rPr lang="es-419" sz="2000">
                <a:solidFill>
                  <a:srgbClr val="222222"/>
                </a:solidFill>
                <a:highlight>
                  <a:srgbClr val="FFFFFF"/>
                </a:highlight>
                <a:latin typeface="Arial"/>
                <a:ea typeface="Arial"/>
                <a:cs typeface="Arial"/>
                <a:sym typeface="Arial"/>
              </a:rPr>
              <a:t>inventó un telescopio capaz de alcanzar hasta la luna y descubrió los satélites que orbitan alrededor de Júpiter.</a:t>
            </a:r>
            <a:endParaRPr sz="2000">
              <a:solidFill>
                <a:srgbClr val="222222"/>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66" name="Google Shape;166;p19"/>
          <p:cNvPicPr preferRelativeResize="0"/>
          <p:nvPr/>
        </p:nvPicPr>
        <p:blipFill>
          <a:blip r:embed="rId3">
            <a:alphaModFix/>
          </a:blip>
          <a:stretch>
            <a:fillRect/>
          </a:stretch>
        </p:blipFill>
        <p:spPr>
          <a:xfrm>
            <a:off x="1135300" y="950125"/>
            <a:ext cx="1657350" cy="244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576500" y="3288150"/>
            <a:ext cx="1924800" cy="5565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s-419" sz="2000">
                <a:solidFill>
                  <a:srgbClr val="000000"/>
                </a:solidFill>
                <a:latin typeface="Arial"/>
                <a:ea typeface="Arial"/>
                <a:cs typeface="Arial"/>
                <a:sym typeface="Arial"/>
              </a:rPr>
              <a:t>Blaise Pascal</a:t>
            </a:r>
            <a:endParaRPr b="1" sz="20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172" name="Google Shape;172;p20"/>
          <p:cNvSpPr txBox="1"/>
          <p:nvPr>
            <p:ph idx="1" type="body"/>
          </p:nvPr>
        </p:nvSpPr>
        <p:spPr>
          <a:xfrm>
            <a:off x="2624775" y="978300"/>
            <a:ext cx="5746500" cy="244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2000">
                <a:solidFill>
                  <a:srgbClr val="000000"/>
                </a:solidFill>
                <a:highlight>
                  <a:srgbClr val="FFFFFF"/>
                </a:highlight>
                <a:latin typeface="Arial"/>
                <a:ea typeface="Arial"/>
                <a:cs typeface="Arial"/>
                <a:sym typeface="Arial"/>
              </a:rPr>
              <a:t>Matemático, físico, filósofo y escritor francés (1623-1662). En 1639 publicó el Ensayo sobre las cónicas, y poco después creó una máquina aritmética e inició sus investigaciones sobre el vacío (1647). Entre sus aportaciones cabe destacar también un Tratado del Triángulo Aritmético (1654), con el cual sentó las bases del cálculo de probabilidades, y el principio de hidrostática (Principio de Pascal). </a:t>
            </a:r>
            <a:r>
              <a:rPr lang="es-419" sz="1100">
                <a:solidFill>
                  <a:srgbClr val="000000"/>
                </a:solidFill>
                <a:highlight>
                  <a:srgbClr val="FFFFFF"/>
                </a:highlight>
                <a:latin typeface="Arial"/>
                <a:ea typeface="Arial"/>
                <a:cs typeface="Arial"/>
                <a:sym typeface="Arial"/>
              </a:rPr>
              <a:t>   </a:t>
            </a:r>
            <a:endParaRPr sz="1100">
              <a:solidFill>
                <a:srgbClr val="000000"/>
              </a:solidFill>
              <a:highlight>
                <a:srgbClr val="FFFFFF"/>
              </a:highlight>
              <a:latin typeface="Arial"/>
              <a:ea typeface="Arial"/>
              <a:cs typeface="Arial"/>
              <a:sym typeface="Arial"/>
            </a:endParaRPr>
          </a:p>
          <a:p>
            <a:pPr indent="0" lvl="0" marL="0" rtl="0" algn="ctr">
              <a:spcBef>
                <a:spcPts val="1200"/>
              </a:spcBef>
              <a:spcAft>
                <a:spcPts val="0"/>
              </a:spcAft>
              <a:buNone/>
            </a:pPr>
            <a:r>
              <a:t/>
            </a:r>
            <a:endParaRPr b="1" sz="12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173" name="Google Shape;173;p20"/>
          <p:cNvPicPr preferRelativeResize="0"/>
          <p:nvPr/>
        </p:nvPicPr>
        <p:blipFill>
          <a:blip r:embed="rId3">
            <a:alphaModFix/>
          </a:blip>
          <a:stretch>
            <a:fillRect/>
          </a:stretch>
        </p:blipFill>
        <p:spPr>
          <a:xfrm>
            <a:off x="742300" y="1116450"/>
            <a:ext cx="1685925" cy="217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523950" y="3364325"/>
            <a:ext cx="2385900" cy="519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s-419" sz="2000">
                <a:solidFill>
                  <a:srgbClr val="000000"/>
                </a:solidFill>
                <a:highlight>
                  <a:srgbClr val="FFFFFF"/>
                </a:highlight>
                <a:latin typeface="Arial"/>
                <a:ea typeface="Arial"/>
                <a:cs typeface="Arial"/>
                <a:sym typeface="Arial"/>
              </a:rPr>
              <a:t>Isaac Newton</a:t>
            </a:r>
            <a:endParaRPr b="1" sz="20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79" name="Google Shape;179;p21"/>
          <p:cNvSpPr txBox="1"/>
          <p:nvPr>
            <p:ph idx="1" type="body"/>
          </p:nvPr>
        </p:nvSpPr>
        <p:spPr>
          <a:xfrm>
            <a:off x="3174925" y="978575"/>
            <a:ext cx="5163600" cy="2448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419" sz="2000">
                <a:solidFill>
                  <a:srgbClr val="000000"/>
                </a:solidFill>
                <a:highlight>
                  <a:srgbClr val="FFFFFF"/>
                </a:highlight>
                <a:latin typeface="Arial"/>
                <a:ea typeface="Arial"/>
                <a:cs typeface="Arial"/>
                <a:sym typeface="Arial"/>
              </a:rPr>
              <a:t>Físico y matemático inglés (1642-1727). Se le deben descubrimientos científicos fundamentales, como el cálculo infinitesimal y la gravitación universal en 1687, así como las leyes de la inercia, de la proporcionalidad y de acción reacción.</a:t>
            </a:r>
            <a:endParaRPr sz="2000">
              <a:solidFill>
                <a:srgbClr val="000000"/>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80" name="Google Shape;180;p21"/>
          <p:cNvPicPr preferRelativeResize="0"/>
          <p:nvPr/>
        </p:nvPicPr>
        <p:blipFill>
          <a:blip r:embed="rId3">
            <a:alphaModFix/>
          </a:blip>
          <a:stretch>
            <a:fillRect/>
          </a:stretch>
        </p:blipFill>
        <p:spPr>
          <a:xfrm>
            <a:off x="888225" y="1097600"/>
            <a:ext cx="1657350" cy="2203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