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embeddedFontLst>
    <p:embeddedFont>
      <p:font typeface="Amatic SC"/>
      <p:regular r:id="rId14"/>
      <p:bold r:id="rId15"/>
    </p:embeddedFont>
    <p:embeddedFont>
      <p:font typeface="Source Code Pr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i5GdwISNwTJIsY8rKS+U+TLy4X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maticSC-bold.fntdata"/><Relationship Id="rId14" Type="http://schemas.openxmlformats.org/officeDocument/2006/relationships/font" Target="fonts/AmaticSC-regular.fntdata"/><Relationship Id="rId17" Type="http://schemas.openxmlformats.org/officeDocument/2006/relationships/font" Target="fonts/SourceCodePro-bold.fntdata"/><Relationship Id="rId16" Type="http://schemas.openxmlformats.org/officeDocument/2006/relationships/font" Target="fonts/SourceCodePro-regular.fntdata"/><Relationship Id="rId5" Type="http://schemas.openxmlformats.org/officeDocument/2006/relationships/slide" Target="slides/slide1.xml"/><Relationship Id="rId19" Type="http://schemas.openxmlformats.org/officeDocument/2006/relationships/font" Target="fonts/SourceCodePro-boldItalic.fntdata"/><Relationship Id="rId6" Type="http://schemas.openxmlformats.org/officeDocument/2006/relationships/slide" Target="slides/slide2.xml"/><Relationship Id="rId18" Type="http://schemas.openxmlformats.org/officeDocument/2006/relationships/font" Target="fonts/SourceCodePr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974a990a15_0_215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g974a990a15_0_215"/>
          <p:cNvSpPr txBox="1"/>
          <p:nvPr>
            <p:ph type="ctrTitle"/>
          </p:nvPr>
        </p:nvSpPr>
        <p:spPr>
          <a:xfrm>
            <a:off x="415600" y="522867"/>
            <a:ext cx="11360700" cy="3587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700"/>
              <a:buNone/>
              <a:defRPr sz="10700"/>
            </a:lvl9pPr>
          </a:lstStyle>
          <a:p/>
        </p:txBody>
      </p:sp>
      <p:sp>
        <p:nvSpPr>
          <p:cNvPr id="12" name="Google Shape;12;g974a990a15_0_215"/>
          <p:cNvSpPr txBox="1"/>
          <p:nvPr>
            <p:ph idx="1" type="subTitle"/>
          </p:nvPr>
        </p:nvSpPr>
        <p:spPr>
          <a:xfrm>
            <a:off x="415600" y="5187200"/>
            <a:ext cx="11360700" cy="941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 sz="28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 sz="28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 sz="28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 sz="28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 sz="28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 sz="28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 sz="28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 sz="28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g974a990a15_0_21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974a990a15_0_252"/>
          <p:cNvSpPr txBox="1"/>
          <p:nvPr>
            <p:ph hasCustomPrompt="1" type="title"/>
          </p:nvPr>
        </p:nvSpPr>
        <p:spPr>
          <a:xfrm>
            <a:off x="415600" y="1653700"/>
            <a:ext cx="11360700" cy="2642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0"/>
              <a:buNone/>
              <a:defRPr sz="16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0"/>
              <a:buNone/>
              <a:defRPr sz="16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0"/>
              <a:buNone/>
              <a:defRPr sz="16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0"/>
              <a:buNone/>
              <a:defRPr sz="16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0"/>
              <a:buNone/>
              <a:defRPr sz="16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0"/>
              <a:buNone/>
              <a:defRPr sz="16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0"/>
              <a:buNone/>
              <a:defRPr sz="16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0"/>
              <a:buNone/>
              <a:defRPr sz="16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0"/>
              <a:buNone/>
              <a:defRPr sz="16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g974a990a15_0_252"/>
          <p:cNvSpPr txBox="1"/>
          <p:nvPr>
            <p:ph idx="1" type="body"/>
          </p:nvPr>
        </p:nvSpPr>
        <p:spPr>
          <a:xfrm>
            <a:off x="415600" y="4406167"/>
            <a:ext cx="11360700" cy="1734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49250" lvl="1" marL="914400" algn="ctr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49250" lvl="2" marL="1371600" algn="ctr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49250" lvl="3" marL="1828800" algn="ctr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49250" lvl="4" marL="2286000" algn="ctr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49250" lvl="5" marL="2743200" algn="ctr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49250" lvl="6" marL="3200400" algn="ctr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49250" lvl="7" marL="3657600" algn="ctr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49250" lvl="8" marL="4114800" algn="ctr">
              <a:spcBef>
                <a:spcPts val="2100"/>
              </a:spcBef>
              <a:spcAft>
                <a:spcPts val="210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g974a990a15_0_25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74a990a15_0_25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974a990a15_0_25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54" name="Google Shape;54;g974a990a15_0_25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5" name="Google Shape;55;g974a990a15_0_25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g974a990a15_0_25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g974a990a15_0_25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974a990a15_0_220"/>
          <p:cNvSpPr txBox="1"/>
          <p:nvPr>
            <p:ph type="title"/>
          </p:nvPr>
        </p:nvSpPr>
        <p:spPr>
          <a:xfrm>
            <a:off x="3737000" y="1070000"/>
            <a:ext cx="4718100" cy="47181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6" name="Google Shape;16;g974a990a15_0_22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974a990a15_0_223"/>
          <p:cNvSpPr txBox="1"/>
          <p:nvPr>
            <p:ph type="title"/>
          </p:nvPr>
        </p:nvSpPr>
        <p:spPr>
          <a:xfrm>
            <a:off x="415600" y="390467"/>
            <a:ext cx="11360700" cy="1068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19" name="Google Shape;19;g974a990a15_0_223"/>
          <p:cNvSpPr txBox="1"/>
          <p:nvPr>
            <p:ph idx="1" type="body"/>
          </p:nvPr>
        </p:nvSpPr>
        <p:spPr>
          <a:xfrm>
            <a:off x="415600" y="1638233"/>
            <a:ext cx="11360700" cy="445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20" name="Google Shape;20;g974a990a15_0_22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974a990a15_0_227"/>
          <p:cNvSpPr txBox="1"/>
          <p:nvPr>
            <p:ph type="title"/>
          </p:nvPr>
        </p:nvSpPr>
        <p:spPr>
          <a:xfrm>
            <a:off x="415600" y="390467"/>
            <a:ext cx="11360700" cy="1068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3" name="Google Shape;23;g974a990a15_0_227"/>
          <p:cNvSpPr txBox="1"/>
          <p:nvPr>
            <p:ph idx="1" type="body"/>
          </p:nvPr>
        </p:nvSpPr>
        <p:spPr>
          <a:xfrm>
            <a:off x="415600" y="1638233"/>
            <a:ext cx="5333100" cy="445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4" name="Google Shape;24;g974a990a15_0_227"/>
          <p:cNvSpPr txBox="1"/>
          <p:nvPr>
            <p:ph idx="2" type="body"/>
          </p:nvPr>
        </p:nvSpPr>
        <p:spPr>
          <a:xfrm>
            <a:off x="6443200" y="1638233"/>
            <a:ext cx="5333100" cy="445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5" name="Google Shape;25;g974a990a15_0_22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974a990a15_0_232"/>
          <p:cNvSpPr txBox="1"/>
          <p:nvPr>
            <p:ph type="title"/>
          </p:nvPr>
        </p:nvSpPr>
        <p:spPr>
          <a:xfrm>
            <a:off x="406400" y="412467"/>
            <a:ext cx="11383500" cy="997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28" name="Google Shape;28;g974a990a15_0_23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974a990a15_0_235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g974a990a15_0_235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2" name="Google Shape;32;g974a990a15_0_23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974a990a15_0_239"/>
          <p:cNvSpPr txBox="1"/>
          <p:nvPr>
            <p:ph type="title"/>
          </p:nvPr>
        </p:nvSpPr>
        <p:spPr>
          <a:xfrm>
            <a:off x="653667" y="701800"/>
            <a:ext cx="74916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g974a990a15_0_23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974a990a15_0_242"/>
          <p:cNvSpPr/>
          <p:nvPr/>
        </p:nvSpPr>
        <p:spPr>
          <a:xfrm>
            <a:off x="6096000" y="-33"/>
            <a:ext cx="6096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g974a990a15_0_242"/>
          <p:cNvCxnSpPr/>
          <p:nvPr/>
        </p:nvCxnSpPr>
        <p:spPr>
          <a:xfrm>
            <a:off x="6706233" y="5994000"/>
            <a:ext cx="624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g974a990a15_0_242"/>
          <p:cNvSpPr txBox="1"/>
          <p:nvPr>
            <p:ph type="title"/>
          </p:nvPr>
        </p:nvSpPr>
        <p:spPr>
          <a:xfrm>
            <a:off x="354000" y="1441867"/>
            <a:ext cx="5393700" cy="22803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40" name="Google Shape;40;g974a990a15_0_242"/>
          <p:cNvSpPr txBox="1"/>
          <p:nvPr>
            <p:ph idx="1" type="subTitle"/>
          </p:nvPr>
        </p:nvSpPr>
        <p:spPr>
          <a:xfrm>
            <a:off x="354000" y="3793630"/>
            <a:ext cx="5393700" cy="1794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1" name="Google Shape;41;g974a990a15_0_242"/>
          <p:cNvSpPr txBox="1"/>
          <p:nvPr>
            <p:ph idx="2" type="body"/>
          </p:nvPr>
        </p:nvSpPr>
        <p:spPr>
          <a:xfrm>
            <a:off x="6586000" y="965600"/>
            <a:ext cx="5115900" cy="492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49250" lvl="1" marL="9144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49250" lvl="2" marL="13716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49250" lvl="3" marL="18288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49250" lvl="4" marL="22860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49250" lvl="5" marL="27432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49250" lvl="6" marL="32004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49250" lvl="7" marL="36576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49250" lvl="8" marL="4114800">
              <a:spcBef>
                <a:spcPts val="2100"/>
              </a:spcBef>
              <a:spcAft>
                <a:spcPts val="210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g974a990a15_0_24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974a990a15_0_249"/>
          <p:cNvSpPr txBox="1"/>
          <p:nvPr>
            <p:ph idx="1" type="body"/>
          </p:nvPr>
        </p:nvSpPr>
        <p:spPr>
          <a:xfrm>
            <a:off x="426000" y="5640767"/>
            <a:ext cx="7998300" cy="798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matic SC"/>
              <a:buNone/>
              <a:defRPr b="1" sz="3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g974a990a15_0_24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rgbClr val="FFFF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974a990a15_0_211"/>
          <p:cNvSpPr txBox="1"/>
          <p:nvPr>
            <p:ph type="title"/>
          </p:nvPr>
        </p:nvSpPr>
        <p:spPr>
          <a:xfrm>
            <a:off x="415600" y="390467"/>
            <a:ext cx="11360700" cy="10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matic SC"/>
              <a:buNone/>
              <a:defRPr b="1" sz="56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matic SC"/>
              <a:buNone/>
              <a:defRPr b="1" sz="56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matic SC"/>
              <a:buNone/>
              <a:defRPr b="1" sz="56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matic SC"/>
              <a:buNone/>
              <a:defRPr b="1" sz="56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matic SC"/>
              <a:buNone/>
              <a:defRPr b="1" sz="56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matic SC"/>
              <a:buNone/>
              <a:defRPr b="1" sz="56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matic SC"/>
              <a:buNone/>
              <a:defRPr b="1" sz="56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matic SC"/>
              <a:buNone/>
              <a:defRPr b="1" sz="56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matic SC"/>
              <a:buNone/>
              <a:defRPr b="1" sz="56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g974a990a15_0_211"/>
          <p:cNvSpPr txBox="1"/>
          <p:nvPr>
            <p:ph idx="1" type="body"/>
          </p:nvPr>
        </p:nvSpPr>
        <p:spPr>
          <a:xfrm>
            <a:off x="415600" y="1638233"/>
            <a:ext cx="11360700" cy="44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Code Pro"/>
              <a:buChar char="●"/>
              <a:defRPr sz="24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Source Code Pro"/>
              <a:buChar char="○"/>
              <a:defRPr sz="1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Source Code Pro"/>
              <a:buChar char="■"/>
              <a:defRPr sz="1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Source Code Pro"/>
              <a:buChar char="●"/>
              <a:defRPr sz="1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Source Code Pro"/>
              <a:buChar char="○"/>
              <a:defRPr sz="1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Source Code Pro"/>
              <a:buChar char="■"/>
              <a:defRPr sz="1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Source Code Pro"/>
              <a:buChar char="●"/>
              <a:defRPr sz="1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Source Code Pro"/>
              <a:buChar char="○"/>
              <a:defRPr sz="1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Source Code Pro"/>
              <a:buChar char="■"/>
              <a:defRPr sz="1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g974a990a15_0_2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0274" y="1707981"/>
            <a:ext cx="9131474" cy="4910202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"/>
          <p:cNvSpPr txBox="1"/>
          <p:nvPr/>
        </p:nvSpPr>
        <p:spPr>
          <a:xfrm>
            <a:off x="1530276" y="384675"/>
            <a:ext cx="104052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DETERMINA EL ÁREA DE LA ESTRELLA </a:t>
            </a:r>
            <a:endParaRPr b="1" sz="3600">
              <a:solidFill>
                <a:schemeClr val="accent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Y DE LAS LETRAS REGULARES</a:t>
            </a:r>
            <a:endParaRPr b="1" sz="3600">
              <a:solidFill>
                <a:schemeClr val="accent1"/>
              </a:solidFill>
            </a:endParaRPr>
          </a:p>
        </p:txBody>
      </p:sp>
      <p:sp>
        <p:nvSpPr>
          <p:cNvPr id="64" name="Google Shape;64;p1"/>
          <p:cNvSpPr/>
          <p:nvPr/>
        </p:nvSpPr>
        <p:spPr>
          <a:xfrm rot="-2033195">
            <a:off x="-45871" y="534215"/>
            <a:ext cx="2862519" cy="7078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4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EJEMPLO. </a:t>
            </a:r>
            <a:endParaRPr sz="40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2"/>
          <p:cNvPicPr preferRelativeResize="0"/>
          <p:nvPr/>
        </p:nvPicPr>
        <p:blipFill rotWithShape="1">
          <a:blip r:embed="rId3">
            <a:alphaModFix/>
          </a:blip>
          <a:srcRect b="0" l="0" r="0" t="64414"/>
          <a:stretch/>
        </p:blipFill>
        <p:spPr>
          <a:xfrm>
            <a:off x="1009934" y="1132766"/>
            <a:ext cx="10290411" cy="1747288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2"/>
          <p:cNvSpPr txBox="1"/>
          <p:nvPr/>
        </p:nvSpPr>
        <p:spPr>
          <a:xfrm>
            <a:off x="1105469" y="4271734"/>
            <a:ext cx="6960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6000">
                <a:solidFill>
                  <a:schemeClr val="accent1"/>
                </a:solidFill>
              </a:rPr>
              <a:t>7</a:t>
            </a:r>
            <a:endParaRPr sz="10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"/>
          <p:cNvSpPr/>
          <p:nvPr/>
        </p:nvSpPr>
        <p:spPr>
          <a:xfrm>
            <a:off x="1009934" y="2880054"/>
            <a:ext cx="887106" cy="1432621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6D953E"/>
              </a:gs>
              <a:gs pos="50000">
                <a:srgbClr val="9ED959"/>
              </a:gs>
              <a:gs pos="100000">
                <a:srgbClr val="BEFF6C"/>
              </a:gs>
            </a:gsLst>
            <a:lin ang="10800000" scaled="0"/>
          </a:gradFill>
          <a:ln cap="flat" cmpd="sng" w="12700">
            <a:solidFill>
              <a:srgbClr val="BEFA7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2"/>
          <p:cNvSpPr/>
          <p:nvPr/>
        </p:nvSpPr>
        <p:spPr>
          <a:xfrm>
            <a:off x="2133601" y="2880052"/>
            <a:ext cx="887106" cy="1432621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6D953E"/>
              </a:gs>
              <a:gs pos="50000">
                <a:srgbClr val="9ED959"/>
              </a:gs>
              <a:gs pos="100000">
                <a:srgbClr val="BEFF6C"/>
              </a:gs>
            </a:gsLst>
            <a:lin ang="10800000" scaled="0"/>
          </a:gradFill>
          <a:ln cap="flat" cmpd="sng" w="12700">
            <a:solidFill>
              <a:srgbClr val="BEFA7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2"/>
          <p:cNvSpPr/>
          <p:nvPr/>
        </p:nvSpPr>
        <p:spPr>
          <a:xfrm>
            <a:off x="6341659" y="2880053"/>
            <a:ext cx="887106" cy="1432621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6D953E"/>
              </a:gs>
              <a:gs pos="50000">
                <a:srgbClr val="9ED959"/>
              </a:gs>
              <a:gs pos="100000">
                <a:srgbClr val="BEFF6C"/>
              </a:gs>
            </a:gsLst>
            <a:lin ang="10800000" scaled="0"/>
          </a:gradFill>
          <a:ln cap="flat" cmpd="sng" w="12700">
            <a:solidFill>
              <a:srgbClr val="BEFA7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2"/>
          <p:cNvSpPr/>
          <p:nvPr/>
        </p:nvSpPr>
        <p:spPr>
          <a:xfrm>
            <a:off x="8908571" y="2882309"/>
            <a:ext cx="887106" cy="1432621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6D953E"/>
              </a:gs>
              <a:gs pos="50000">
                <a:srgbClr val="9ED959"/>
              </a:gs>
              <a:gs pos="100000">
                <a:srgbClr val="BEFF6C"/>
              </a:gs>
            </a:gsLst>
            <a:lin ang="10800000" scaled="0"/>
          </a:gradFill>
          <a:ln cap="flat" cmpd="sng" w="12700">
            <a:solidFill>
              <a:srgbClr val="BEFA7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2"/>
          <p:cNvSpPr/>
          <p:nvPr/>
        </p:nvSpPr>
        <p:spPr>
          <a:xfrm>
            <a:off x="10246054" y="2880054"/>
            <a:ext cx="887106" cy="1432621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6D953E"/>
              </a:gs>
              <a:gs pos="50000">
                <a:srgbClr val="9ED959"/>
              </a:gs>
              <a:gs pos="100000">
                <a:srgbClr val="BEFF6C"/>
              </a:gs>
            </a:gsLst>
            <a:lin ang="10800000" scaled="0"/>
          </a:gradFill>
          <a:ln cap="flat" cmpd="sng" w="12700">
            <a:solidFill>
              <a:srgbClr val="BEFA7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2"/>
          <p:cNvSpPr txBox="1"/>
          <p:nvPr/>
        </p:nvSpPr>
        <p:spPr>
          <a:xfrm>
            <a:off x="2133591" y="4271657"/>
            <a:ext cx="15447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6000">
                <a:solidFill>
                  <a:schemeClr val="accent1"/>
                </a:solidFill>
              </a:rPr>
              <a:t>12</a:t>
            </a:r>
            <a:endParaRPr sz="6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"/>
          <p:cNvSpPr txBox="1"/>
          <p:nvPr/>
        </p:nvSpPr>
        <p:spPr>
          <a:xfrm>
            <a:off x="8729633" y="4271661"/>
            <a:ext cx="12450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6000">
                <a:solidFill>
                  <a:schemeClr val="accent1"/>
                </a:solidFill>
              </a:rPr>
              <a:t>11</a:t>
            </a:r>
            <a:endParaRPr sz="6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"/>
          <p:cNvSpPr txBox="1"/>
          <p:nvPr/>
        </p:nvSpPr>
        <p:spPr>
          <a:xfrm>
            <a:off x="6341638" y="4347858"/>
            <a:ext cx="14739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6000">
                <a:solidFill>
                  <a:schemeClr val="accent1"/>
                </a:solidFill>
              </a:rPr>
              <a:t>11</a:t>
            </a:r>
            <a:endParaRPr sz="10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"/>
          <p:cNvSpPr txBox="1"/>
          <p:nvPr/>
        </p:nvSpPr>
        <p:spPr>
          <a:xfrm>
            <a:off x="10246050" y="4271736"/>
            <a:ext cx="12450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6000">
                <a:solidFill>
                  <a:schemeClr val="accent1"/>
                </a:solidFill>
              </a:rPr>
              <a:t>11</a:t>
            </a:r>
            <a:endParaRPr sz="6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/>
          <p:nvPr/>
        </p:nvSpPr>
        <p:spPr>
          <a:xfrm>
            <a:off x="3418151" y="1606711"/>
            <a:ext cx="5029114" cy="4778924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16200000" scaled="0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chemeClr val="accent1"/>
              </a:solidFill>
            </a:endParaRPr>
          </a:p>
        </p:txBody>
      </p:sp>
      <p:sp>
        <p:nvSpPr>
          <p:cNvPr id="85" name="Google Shape;85;p3"/>
          <p:cNvSpPr txBox="1"/>
          <p:nvPr/>
        </p:nvSpPr>
        <p:spPr>
          <a:xfrm>
            <a:off x="0" y="463356"/>
            <a:ext cx="121920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¿Calcula el área de la estrella? </a:t>
            </a:r>
            <a:endParaRPr b="1" sz="3600">
              <a:solidFill>
                <a:schemeClr val="accent1"/>
              </a:solidFill>
            </a:endParaRPr>
          </a:p>
        </p:txBody>
      </p:sp>
      <p:sp>
        <p:nvSpPr>
          <p:cNvPr id="86" name="Google Shape;86;p3"/>
          <p:cNvSpPr txBox="1"/>
          <p:nvPr/>
        </p:nvSpPr>
        <p:spPr>
          <a:xfrm>
            <a:off x="7000836" y="2328686"/>
            <a:ext cx="1133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600">
                <a:solidFill>
                  <a:schemeClr val="accent1"/>
                </a:solidFill>
              </a:rPr>
              <a:t>altura</a:t>
            </a:r>
            <a:endParaRPr b="1" sz="2600">
              <a:solidFill>
                <a:schemeClr val="accent1"/>
              </a:solidFill>
            </a:endParaRPr>
          </a:p>
        </p:txBody>
      </p:sp>
      <p:sp>
        <p:nvSpPr>
          <p:cNvPr id="87" name="Google Shape;87;p3"/>
          <p:cNvSpPr txBox="1"/>
          <p:nvPr/>
        </p:nvSpPr>
        <p:spPr>
          <a:xfrm>
            <a:off x="9002024" y="1719354"/>
            <a:ext cx="2745300" cy="26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600">
                <a:solidFill>
                  <a:schemeClr val="accent1"/>
                </a:solidFill>
              </a:rPr>
              <a:t>Nota: considera las siguientes medidas</a:t>
            </a:r>
            <a:endParaRPr b="1" sz="2600"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600">
                <a:solidFill>
                  <a:schemeClr val="accent1"/>
                </a:solidFill>
              </a:rPr>
              <a:t>altura = 5 cm</a:t>
            </a:r>
            <a:endParaRPr b="1" sz="2600"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600">
                <a:solidFill>
                  <a:schemeClr val="accent1"/>
                </a:solidFill>
              </a:rPr>
              <a:t>base = 4 cm </a:t>
            </a:r>
            <a:endParaRPr b="1" sz="2600"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600">
                <a:solidFill>
                  <a:schemeClr val="accent1"/>
                </a:solidFill>
              </a:rPr>
              <a:t>apotema = 3cm </a:t>
            </a:r>
            <a:endParaRPr b="1" sz="2600">
              <a:solidFill>
                <a:schemeClr val="accent1"/>
              </a:solidFill>
            </a:endParaRPr>
          </a:p>
        </p:txBody>
      </p:sp>
      <p:sp>
        <p:nvSpPr>
          <p:cNvPr id="88" name="Google Shape;88;p3"/>
          <p:cNvSpPr/>
          <p:nvPr/>
        </p:nvSpPr>
        <p:spPr>
          <a:xfrm>
            <a:off x="6510221" y="1606711"/>
            <a:ext cx="490605" cy="1813285"/>
          </a:xfrm>
          <a:prstGeom prst="rightBrace">
            <a:avLst>
              <a:gd fmla="val 57453" name="adj1"/>
              <a:gd fmla="val 52014" name="adj2"/>
            </a:avLst>
          </a:prstGeom>
          <a:noFill/>
          <a:ln cap="flat" cmpd="sng" w="2857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"/>
          <p:cNvSpPr/>
          <p:nvPr/>
        </p:nvSpPr>
        <p:spPr>
          <a:xfrm rot="10800000">
            <a:off x="7178371" y="2847772"/>
            <a:ext cx="1888819" cy="1799503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ABF7FB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4"/>
          <p:cNvSpPr/>
          <p:nvPr/>
        </p:nvSpPr>
        <p:spPr>
          <a:xfrm>
            <a:off x="8122782" y="1096822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4"/>
          <p:cNvSpPr/>
          <p:nvPr/>
        </p:nvSpPr>
        <p:spPr>
          <a:xfrm flipH="1">
            <a:off x="7517798" y="1096822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"/>
          <p:cNvSpPr/>
          <p:nvPr/>
        </p:nvSpPr>
        <p:spPr>
          <a:xfrm rot="4305023">
            <a:off x="9520358" y="2531321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"/>
          <p:cNvSpPr/>
          <p:nvPr/>
        </p:nvSpPr>
        <p:spPr>
          <a:xfrm flipH="1" rot="4296528">
            <a:off x="9335212" y="1972297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4"/>
          <p:cNvSpPr/>
          <p:nvPr/>
        </p:nvSpPr>
        <p:spPr>
          <a:xfrm rot="-4252754">
            <a:off x="6335741" y="1978841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4"/>
          <p:cNvSpPr/>
          <p:nvPr/>
        </p:nvSpPr>
        <p:spPr>
          <a:xfrm flipH="1" rot="-4261896">
            <a:off x="6138172" y="2516820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4"/>
          <p:cNvSpPr/>
          <p:nvPr/>
        </p:nvSpPr>
        <p:spPr>
          <a:xfrm rot="-8492341">
            <a:off x="6599444" y="3961010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4"/>
          <p:cNvSpPr/>
          <p:nvPr/>
        </p:nvSpPr>
        <p:spPr>
          <a:xfrm flipH="1" rot="-8621328">
            <a:off x="7057037" y="4338722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4"/>
          <p:cNvSpPr/>
          <p:nvPr/>
        </p:nvSpPr>
        <p:spPr>
          <a:xfrm rot="8672444">
            <a:off x="8585909" y="4328477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4"/>
          <p:cNvSpPr/>
          <p:nvPr/>
        </p:nvSpPr>
        <p:spPr>
          <a:xfrm flipH="1" rot="8649475">
            <a:off x="9041782" y="3979379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4"/>
          <p:cNvSpPr/>
          <p:nvPr/>
        </p:nvSpPr>
        <p:spPr>
          <a:xfrm>
            <a:off x="5597446" y="1001712"/>
            <a:ext cx="5029200" cy="47790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16200000" scaled="0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4"/>
          <p:cNvSpPr txBox="1"/>
          <p:nvPr/>
        </p:nvSpPr>
        <p:spPr>
          <a:xfrm>
            <a:off x="724825" y="292900"/>
            <a:ext cx="4620900" cy="62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Así es un poco difícil, pero si la analizamos con calma encontraremos algo interesante. </a:t>
            </a:r>
            <a:endParaRPr b="1" sz="3600">
              <a:solidFill>
                <a:schemeClr val="accent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Se puede dividir en partes iguales.</a:t>
            </a:r>
            <a:endParaRPr sz="40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/>
          <p:nvPr/>
        </p:nvSpPr>
        <p:spPr>
          <a:xfrm rot="10800000">
            <a:off x="7178371" y="2847772"/>
            <a:ext cx="1888819" cy="1799503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5"/>
          <p:cNvSpPr/>
          <p:nvPr/>
        </p:nvSpPr>
        <p:spPr>
          <a:xfrm>
            <a:off x="8122782" y="1096822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"/>
          <p:cNvSpPr/>
          <p:nvPr/>
        </p:nvSpPr>
        <p:spPr>
          <a:xfrm flipH="1">
            <a:off x="7517798" y="1096822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5"/>
          <p:cNvSpPr/>
          <p:nvPr/>
        </p:nvSpPr>
        <p:spPr>
          <a:xfrm rot="4305023">
            <a:off x="9520358" y="2531321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"/>
          <p:cNvSpPr/>
          <p:nvPr/>
        </p:nvSpPr>
        <p:spPr>
          <a:xfrm flipH="1" rot="4296528">
            <a:off x="9335212" y="1972297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5"/>
          <p:cNvSpPr/>
          <p:nvPr/>
        </p:nvSpPr>
        <p:spPr>
          <a:xfrm rot="-4252754">
            <a:off x="6335741" y="1978841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5"/>
          <p:cNvSpPr/>
          <p:nvPr/>
        </p:nvSpPr>
        <p:spPr>
          <a:xfrm flipH="1" rot="-4261896">
            <a:off x="6138172" y="2516820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5"/>
          <p:cNvSpPr/>
          <p:nvPr/>
        </p:nvSpPr>
        <p:spPr>
          <a:xfrm rot="-8492341">
            <a:off x="6567360" y="3961010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5"/>
          <p:cNvSpPr/>
          <p:nvPr/>
        </p:nvSpPr>
        <p:spPr>
          <a:xfrm flipH="1" rot="-8557852">
            <a:off x="7040995" y="4306638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5"/>
          <p:cNvSpPr/>
          <p:nvPr/>
        </p:nvSpPr>
        <p:spPr>
          <a:xfrm rot="8672444">
            <a:off x="8585909" y="4328477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5"/>
          <p:cNvSpPr/>
          <p:nvPr/>
        </p:nvSpPr>
        <p:spPr>
          <a:xfrm flipH="1" rot="8649475">
            <a:off x="9041782" y="3979379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621100" y="574975"/>
            <a:ext cx="4119600" cy="27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Al dividir la figura nos queda, 10 triángulos y un pentágono.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/>
          <p:nvPr/>
        </p:nvSpPr>
        <p:spPr>
          <a:xfrm rot="10800000">
            <a:off x="2046559" y="4564278"/>
            <a:ext cx="1888819" cy="1799503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6"/>
          <p:cNvSpPr/>
          <p:nvPr/>
        </p:nvSpPr>
        <p:spPr>
          <a:xfrm>
            <a:off x="2990970" y="2805306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6"/>
          <p:cNvSpPr/>
          <p:nvPr/>
        </p:nvSpPr>
        <p:spPr>
          <a:xfrm flipH="1">
            <a:off x="2408276" y="2816499"/>
            <a:ext cx="587134" cy="1748709"/>
          </a:xfrm>
          <a:prstGeom prst="rtTriangle">
            <a:avLst/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6"/>
          <p:cNvSpPr txBox="1"/>
          <p:nvPr/>
        </p:nvSpPr>
        <p:spPr>
          <a:xfrm>
            <a:off x="501800" y="89625"/>
            <a:ext cx="4832100" cy="29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Primero </a:t>
            </a:r>
            <a:r>
              <a:rPr b="1" lang="es-MX" sz="3600">
                <a:solidFill>
                  <a:schemeClr val="accent1"/>
                </a:solidFill>
              </a:rPr>
              <a:t>toma</a:t>
            </a:r>
            <a:r>
              <a:rPr b="1" lang="es-MX" sz="3600">
                <a:solidFill>
                  <a:schemeClr val="accent1"/>
                </a:solidFill>
              </a:rPr>
              <a:t> como referencia el pentágono y dos triángulos.</a:t>
            </a:r>
            <a:r>
              <a:rPr b="1" lang="es-MX" sz="3600">
                <a:solidFill>
                  <a:schemeClr val="accent1"/>
                </a:solidFill>
              </a:rPr>
              <a:t> </a:t>
            </a:r>
            <a:endParaRPr sz="3600">
              <a:solidFill>
                <a:schemeClr val="dk1"/>
              </a:solidFill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6"/>
          <p:cNvSpPr/>
          <p:nvPr/>
        </p:nvSpPr>
        <p:spPr>
          <a:xfrm flipH="1" rot="3220122">
            <a:off x="10237854" y="2595017"/>
            <a:ext cx="343613" cy="1163263"/>
          </a:xfrm>
          <a:prstGeom prst="leftBrace">
            <a:avLst>
              <a:gd fmla="val 31589" name="adj1"/>
              <a:gd fmla="val 52068" name="adj2"/>
            </a:avLst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accent1"/>
              </a:solidFill>
              <a:highlight>
                <a:srgbClr val="000000"/>
              </a:highlight>
            </a:endParaRPr>
          </a:p>
        </p:txBody>
      </p:sp>
      <p:sp>
        <p:nvSpPr>
          <p:cNvPr id="131" name="Google Shape;131;p6"/>
          <p:cNvSpPr txBox="1"/>
          <p:nvPr/>
        </p:nvSpPr>
        <p:spPr>
          <a:xfrm>
            <a:off x="5699222" y="119875"/>
            <a:ext cx="61149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Trabajemos primero el área del pentágono.</a:t>
            </a:r>
            <a:endParaRPr b="1" sz="3600">
              <a:solidFill>
                <a:schemeClr val="accent1"/>
              </a:solidFill>
            </a:endParaRPr>
          </a:p>
        </p:txBody>
      </p:sp>
      <p:sp>
        <p:nvSpPr>
          <p:cNvPr id="132" name="Google Shape;132;p6"/>
          <p:cNvSpPr/>
          <p:nvPr/>
        </p:nvSpPr>
        <p:spPr>
          <a:xfrm rot="10800000">
            <a:off x="8821761" y="1541236"/>
            <a:ext cx="1888819" cy="1799503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5784524" y="2112598"/>
            <a:ext cx="2629200" cy="15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accent1"/>
                </a:solidFill>
              </a:rPr>
              <a:t>Tenemos.</a:t>
            </a:r>
            <a:endParaRPr b="1" sz="2000">
              <a:solidFill>
                <a:schemeClr val="accen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accent1"/>
                </a:solidFill>
              </a:rPr>
              <a:t>altura = 5cm</a:t>
            </a:r>
            <a:endParaRPr b="1" sz="2000">
              <a:solidFill>
                <a:schemeClr val="accen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accent1"/>
                </a:solidFill>
              </a:rPr>
              <a:t>base = 4.0 cm </a:t>
            </a:r>
            <a:endParaRPr b="1" sz="2000">
              <a:solidFill>
                <a:schemeClr val="accen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accent1"/>
                </a:solidFill>
              </a:rPr>
              <a:t>apotema = 3cm </a:t>
            </a:r>
            <a:endParaRPr b="1" sz="2000">
              <a:solidFill>
                <a:schemeClr val="accent1"/>
              </a:solidFill>
            </a:endParaRPr>
          </a:p>
        </p:txBody>
      </p:sp>
      <p:sp>
        <p:nvSpPr>
          <p:cNvPr id="134" name="Google Shape;134;p6"/>
          <p:cNvSpPr/>
          <p:nvPr/>
        </p:nvSpPr>
        <p:spPr>
          <a:xfrm>
            <a:off x="9839300" y="3561800"/>
            <a:ext cx="2077200" cy="26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000">
                <a:solidFill>
                  <a:schemeClr val="accent1"/>
                </a:solidFill>
              </a:rPr>
              <a:t>Base = 4.0 cm </a:t>
            </a:r>
            <a:endParaRPr b="1" sz="2000">
              <a:solidFill>
                <a:schemeClr val="accent1"/>
              </a:solidFill>
            </a:endParaRPr>
          </a:p>
        </p:txBody>
      </p:sp>
      <p:cxnSp>
        <p:nvCxnSpPr>
          <p:cNvPr id="135" name="Google Shape;135;p6"/>
          <p:cNvCxnSpPr/>
          <p:nvPr/>
        </p:nvCxnSpPr>
        <p:spPr>
          <a:xfrm flipH="1" rot="10800000">
            <a:off x="9256894" y="2328218"/>
            <a:ext cx="511154" cy="635725"/>
          </a:xfrm>
          <a:prstGeom prst="straightConnector1">
            <a:avLst/>
          </a:prstGeom>
          <a:noFill/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6" name="Google Shape;136;p6"/>
          <p:cNvSpPr/>
          <p:nvPr/>
        </p:nvSpPr>
        <p:spPr>
          <a:xfrm>
            <a:off x="9410944" y="1945409"/>
            <a:ext cx="7104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s-MX" sz="1800">
                <a:latin typeface="Arial"/>
                <a:ea typeface="Arial"/>
                <a:cs typeface="Arial"/>
                <a:sym typeface="Arial"/>
              </a:rPr>
              <a:t>3cm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7" name="Google Shape;13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91225" y="4388925"/>
            <a:ext cx="5930901" cy="197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0882" y="673100"/>
            <a:ext cx="3779838" cy="150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7786" y="1892402"/>
            <a:ext cx="4651375" cy="348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30974" y="919163"/>
            <a:ext cx="3502025" cy="3306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/>
          <p:nvPr/>
        </p:nvSpPr>
        <p:spPr>
          <a:xfrm>
            <a:off x="8415071" y="2237002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8"/>
          <p:cNvSpPr txBox="1"/>
          <p:nvPr/>
        </p:nvSpPr>
        <p:spPr>
          <a:xfrm>
            <a:off x="505253" y="450600"/>
            <a:ext cx="4233900" cy="17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Calculemos el área del triángulo</a:t>
            </a: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8"/>
          <p:cNvSpPr/>
          <p:nvPr/>
        </p:nvSpPr>
        <p:spPr>
          <a:xfrm rot="10800000">
            <a:off x="1472231" y="4276772"/>
            <a:ext cx="1888819" cy="1799503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ABF7FB"/>
          </a:soli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8"/>
          <p:cNvSpPr txBox="1"/>
          <p:nvPr/>
        </p:nvSpPr>
        <p:spPr>
          <a:xfrm>
            <a:off x="6738649" y="450600"/>
            <a:ext cx="4747200" cy="17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Un triángulo lo dejo fijo y el otro lo giro</a:t>
            </a:r>
            <a:r>
              <a:rPr lang="es-MX" sz="3600">
                <a:solidFill>
                  <a:schemeClr val="dk1"/>
                </a:solidFill>
              </a:rPr>
              <a:t> </a:t>
            </a: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8"/>
          <p:cNvSpPr txBox="1"/>
          <p:nvPr/>
        </p:nvSpPr>
        <p:spPr>
          <a:xfrm>
            <a:off x="5195226" y="4557571"/>
            <a:ext cx="6679316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600">
                <a:solidFill>
                  <a:schemeClr val="accent1"/>
                </a:solidFill>
              </a:rPr>
              <a:t>Nos queda un rectángulo, como la base era de 4 y el triángulo abarca la mitad la base es 2</a:t>
            </a:r>
            <a:endParaRPr b="1" sz="3600">
              <a:solidFill>
                <a:schemeClr val="accent1"/>
              </a:solidFill>
            </a:endParaRPr>
          </a:p>
        </p:txBody>
      </p:sp>
      <p:sp>
        <p:nvSpPr>
          <p:cNvPr id="154" name="Google Shape;154;p8"/>
          <p:cNvSpPr/>
          <p:nvPr/>
        </p:nvSpPr>
        <p:spPr>
          <a:xfrm rot="10800000">
            <a:off x="8415071" y="2204918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8"/>
          <p:cNvSpPr/>
          <p:nvPr/>
        </p:nvSpPr>
        <p:spPr>
          <a:xfrm>
            <a:off x="2416640" y="2528063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8"/>
          <p:cNvSpPr/>
          <p:nvPr/>
        </p:nvSpPr>
        <p:spPr>
          <a:xfrm flipH="1">
            <a:off x="1829787" y="2528063"/>
            <a:ext cx="586854" cy="1748709"/>
          </a:xfrm>
          <a:prstGeom prst="rtTriangle">
            <a:avLst/>
          </a:prstGeom>
          <a:gradFill>
            <a:gsLst>
              <a:gs pos="0">
                <a:srgbClr val="5E9194"/>
              </a:gs>
              <a:gs pos="50000">
                <a:srgbClr val="8AD2D5"/>
              </a:gs>
              <a:gs pos="100000">
                <a:srgbClr val="A5FCFF"/>
              </a:gs>
            </a:gsLst>
            <a:path path="circle">
              <a:fillToRect b="100%" r="100%"/>
            </a:path>
            <a:tileRect l="-100%" t="-100%"/>
          </a:gradFill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"/>
          <p:cNvSpPr txBox="1"/>
          <p:nvPr>
            <p:ph type="title"/>
          </p:nvPr>
        </p:nvSpPr>
        <p:spPr>
          <a:xfrm>
            <a:off x="838200" y="365125"/>
            <a:ext cx="522571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s-MX" sz="3600">
                <a:latin typeface="Arial"/>
                <a:ea typeface="Arial"/>
                <a:cs typeface="Arial"/>
                <a:sym typeface="Arial"/>
              </a:rPr>
              <a:t>Procedimiento para calcular el área del triángulo. 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9"/>
          <p:cNvPicPr preferRelativeResize="0"/>
          <p:nvPr/>
        </p:nvPicPr>
        <p:blipFill rotWithShape="1">
          <a:blip r:embed="rId3">
            <a:alphaModFix/>
          </a:blip>
          <a:srcRect b="0" l="0" r="0" t="24908"/>
          <a:stretch/>
        </p:blipFill>
        <p:spPr>
          <a:xfrm>
            <a:off x="870275" y="2410477"/>
            <a:ext cx="2774950" cy="1767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8200" y="4620712"/>
            <a:ext cx="3294063" cy="117633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9"/>
          <p:cNvSpPr txBox="1"/>
          <p:nvPr/>
        </p:nvSpPr>
        <p:spPr>
          <a:xfrm>
            <a:off x="6428874" y="365125"/>
            <a:ext cx="522571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es-MX" sz="3600">
                <a:solidFill>
                  <a:schemeClr val="accent1"/>
                </a:solidFill>
              </a:rPr>
              <a:t>El área total de la figura es:</a:t>
            </a:r>
            <a:endParaRPr/>
          </a:p>
        </p:txBody>
      </p:sp>
      <p:pic>
        <p:nvPicPr>
          <p:cNvPr id="165" name="Google Shape;165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11913" y="1690688"/>
            <a:ext cx="5203825" cy="436245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9"/>
          <p:cNvSpPr txBox="1"/>
          <p:nvPr/>
        </p:nvSpPr>
        <p:spPr>
          <a:xfrm>
            <a:off x="1646600" y="2240725"/>
            <a:ext cx="9777600" cy="11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2017-08-01T23:58:28Z</dcterms:created>
  <dc:creator>acer</dc:creator>
</cp:coreProperties>
</file>