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60" r:id="rId5"/>
    <p:sldId id="259" r:id="rId6"/>
    <p:sldId id="263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5" r:id="rId16"/>
    <p:sldId id="272" r:id="rId17"/>
    <p:sldId id="273" r:id="rId18"/>
    <p:sldId id="276" r:id="rId19"/>
    <p:sldId id="274" r:id="rId20"/>
    <p:sldId id="277" r:id="rId21"/>
    <p:sldId id="278" r:id="rId2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E9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7C9B81F-C347-4BEF-BFDF-29C42F48304A}" type="datetimeFigureOut">
              <a:rPr lang="en-US" smtClean="0"/>
              <a:pPr/>
              <a:t>7/22/2019</a:t>
            </a:fld>
            <a:endParaRPr lang="en-U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7/22/2019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‹Nº›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 rot="19650957">
            <a:off x="116895" y="2927954"/>
            <a:ext cx="9144000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13800" dirty="0">
                <a:solidFill>
                  <a:schemeClr val="tx1"/>
                </a:solidFill>
                <a:latin typeface="Adobe Fan Heiti Std B"/>
                <a:cs typeface="Aharoni" panose="02010803020104030203" pitchFamily="2" charset="-79"/>
              </a:rPr>
              <a:t>Triángulos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32187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atin typeface="Adobe Fan Heiti Std B"/>
                <a:cs typeface="Aharoni" panose="02010803020104030203" pitchFamily="2" charset="-79"/>
              </a:rPr>
              <a:t>OBTUSÁNGULO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899592" y="1412282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TINEN UN ÁNGULO OBTUSO ES DECIR MAYOR DE 90°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pic>
        <p:nvPicPr>
          <p:cNvPr id="32" name="Imagen 3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0800000">
            <a:off x="1094430" y="4923822"/>
            <a:ext cx="4514850" cy="1766929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3608" y="2561428"/>
            <a:ext cx="4229100" cy="2036963"/>
          </a:xfrm>
          <a:prstGeom prst="rect">
            <a:avLst/>
          </a:prstGeom>
        </p:spPr>
      </p:pic>
      <p:pic>
        <p:nvPicPr>
          <p:cNvPr id="43" name="Imagen 4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3879423">
            <a:off x="4495827" y="4124508"/>
            <a:ext cx="4572000" cy="1362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6437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155679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CONGRUENCIA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971600" y="3140968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LA IDEA GENERAL DE CONGRUENCIA ENTRE DOS TRIÁNGULOS ES OBTENER UNO A PARTIR DE TRASLADARLO O  ROTARLO.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36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riángulo isósceles 7"/>
          <p:cNvSpPr/>
          <p:nvPr/>
        </p:nvSpPr>
        <p:spPr>
          <a:xfrm rot="4940862">
            <a:off x="2440844" y="4708195"/>
            <a:ext cx="2160240" cy="1512168"/>
          </a:xfrm>
          <a:prstGeom prst="triangle">
            <a:avLst>
              <a:gd name="adj" fmla="val 15608"/>
            </a:avLst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0" y="33265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atin typeface="Adobe Fan Heiti Std B"/>
                <a:cs typeface="Aharoni" panose="02010803020104030203" pitchFamily="2" charset="-79"/>
              </a:rPr>
              <a:t>TRASLACIÓN</a:t>
            </a:r>
          </a:p>
        </p:txBody>
      </p:sp>
      <p:sp>
        <p:nvSpPr>
          <p:cNvPr id="4" name="4 CuadroTexto"/>
          <p:cNvSpPr txBox="1"/>
          <p:nvPr/>
        </p:nvSpPr>
        <p:spPr>
          <a:xfrm>
            <a:off x="0" y="321297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atin typeface="Adobe Fan Heiti Std B"/>
                <a:cs typeface="Aharoni" panose="02010803020104030203" pitchFamily="2" charset="-79"/>
              </a:rPr>
              <a:t>ROTACIÓN</a:t>
            </a:r>
          </a:p>
        </p:txBody>
      </p:sp>
      <p:sp>
        <p:nvSpPr>
          <p:cNvPr id="2" name="Triángulo rectángulo 1"/>
          <p:cNvSpPr/>
          <p:nvPr/>
        </p:nvSpPr>
        <p:spPr>
          <a:xfrm>
            <a:off x="1763688" y="1824831"/>
            <a:ext cx="2088232" cy="1008112"/>
          </a:xfrm>
          <a:prstGeom prst="rtTriangle">
            <a:avLst/>
          </a:prstGeom>
          <a:solidFill>
            <a:srgbClr val="66E9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Triángulo rectángulo 6"/>
          <p:cNvSpPr/>
          <p:nvPr/>
        </p:nvSpPr>
        <p:spPr>
          <a:xfrm>
            <a:off x="1745952" y="1824831"/>
            <a:ext cx="2088232" cy="1008112"/>
          </a:xfrm>
          <a:prstGeom prst="rtTriangle">
            <a:avLst/>
          </a:prstGeom>
          <a:solidFill>
            <a:srgbClr val="66E9F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Rectángulo"/>
          <p:cNvSpPr/>
          <p:nvPr/>
        </p:nvSpPr>
        <p:spPr>
          <a:xfrm>
            <a:off x="2591091" y="4383614"/>
            <a:ext cx="2448272" cy="22322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Triángulo isósceles 2"/>
          <p:cNvSpPr/>
          <p:nvPr/>
        </p:nvSpPr>
        <p:spPr>
          <a:xfrm>
            <a:off x="1979712" y="4797152"/>
            <a:ext cx="2160240" cy="1512168"/>
          </a:xfrm>
          <a:prstGeom prst="triangle">
            <a:avLst>
              <a:gd name="adj" fmla="val 15608"/>
            </a:avLst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208486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0.43125 0.0030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63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5.18519E-6 C 0.08073 -0.04282 0.16146 -0.08564 0.23629 -0.08402 C 0.31111 -0.0824 0.38004 -0.0361 0.44896 0.01043 " pathEditMode="relative" ptsTypes="a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899592" y="476672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DOS TRIÁNGULOS SE DIRÁN CONGRUENTES SI TIENEN SUS TRES ÁNGULOS ASÍ COMO SUS TRES LADOS RESPECTIVAMENTE IGUALES.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483768" y="562292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2</a:t>
            </a:r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0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059832" y="4177317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15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031082" y="4201924"/>
            <a:ext cx="444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7164288" y="5052219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15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5542114" y="4420994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2</a:t>
            </a:r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0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899592" y="3562876"/>
            <a:ext cx="3646596" cy="2367240"/>
            <a:chOff x="899592" y="3562876"/>
            <a:chExt cx="3646596" cy="2367240"/>
          </a:xfrm>
        </p:grpSpPr>
        <p:sp>
          <p:nvSpPr>
            <p:cNvPr id="2" name="Triángulo isósceles 1"/>
            <p:cNvSpPr/>
            <p:nvPr/>
          </p:nvSpPr>
          <p:spPr>
            <a:xfrm>
              <a:off x="1161812" y="3851266"/>
              <a:ext cx="3384376" cy="1728192"/>
            </a:xfrm>
            <a:prstGeom prst="triangle">
              <a:avLst>
                <a:gd name="adj" fmla="val 22127"/>
              </a:avLst>
            </a:prstGeom>
            <a:solidFill>
              <a:srgbClr val="92D05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" name="Arco 3"/>
            <p:cNvSpPr/>
            <p:nvPr/>
          </p:nvSpPr>
          <p:spPr>
            <a:xfrm>
              <a:off x="899592" y="5241042"/>
              <a:ext cx="740434" cy="689074"/>
            </a:xfrm>
            <a:prstGeom prst="arc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b="1" dirty="0"/>
            </a:p>
          </p:txBody>
        </p:sp>
        <p:sp>
          <p:nvSpPr>
            <p:cNvPr id="13" name="Arco 12"/>
            <p:cNvSpPr/>
            <p:nvPr/>
          </p:nvSpPr>
          <p:spPr>
            <a:xfrm rot="14296826">
              <a:off x="3625718" y="5083318"/>
              <a:ext cx="740434" cy="689074"/>
            </a:xfrm>
            <a:prstGeom prst="arc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b="1" dirty="0"/>
            </a:p>
          </p:txBody>
        </p:sp>
        <p:sp>
          <p:nvSpPr>
            <p:cNvPr id="14" name="Arco 13"/>
            <p:cNvSpPr/>
            <p:nvPr/>
          </p:nvSpPr>
          <p:spPr>
            <a:xfrm rot="7060905">
              <a:off x="1546470" y="3588556"/>
              <a:ext cx="740434" cy="689074"/>
            </a:xfrm>
            <a:prstGeom prst="arc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b="1" dirty="0"/>
            </a:p>
          </p:txBody>
        </p:sp>
      </p:grpSp>
      <p:grpSp>
        <p:nvGrpSpPr>
          <p:cNvPr id="17" name="Grupo 16"/>
          <p:cNvGrpSpPr/>
          <p:nvPr/>
        </p:nvGrpSpPr>
        <p:grpSpPr>
          <a:xfrm rot="5400000">
            <a:off x="5181816" y="3541524"/>
            <a:ext cx="3646596" cy="2367240"/>
            <a:chOff x="899592" y="3562876"/>
            <a:chExt cx="3646596" cy="2367240"/>
          </a:xfrm>
        </p:grpSpPr>
        <p:sp>
          <p:nvSpPr>
            <p:cNvPr id="18" name="Triángulo isósceles 17"/>
            <p:cNvSpPr/>
            <p:nvPr/>
          </p:nvSpPr>
          <p:spPr>
            <a:xfrm>
              <a:off x="1161812" y="3851266"/>
              <a:ext cx="3384376" cy="1728192"/>
            </a:xfrm>
            <a:prstGeom prst="triangle">
              <a:avLst>
                <a:gd name="adj" fmla="val 22127"/>
              </a:avLst>
            </a:prstGeom>
            <a:solidFill>
              <a:srgbClr val="92D050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Arco 18"/>
            <p:cNvSpPr/>
            <p:nvPr/>
          </p:nvSpPr>
          <p:spPr>
            <a:xfrm>
              <a:off x="899592" y="5241042"/>
              <a:ext cx="740434" cy="689074"/>
            </a:xfrm>
            <a:prstGeom prst="arc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b="1" dirty="0"/>
            </a:p>
          </p:txBody>
        </p:sp>
        <p:sp>
          <p:nvSpPr>
            <p:cNvPr id="20" name="Arco 19"/>
            <p:cNvSpPr/>
            <p:nvPr/>
          </p:nvSpPr>
          <p:spPr>
            <a:xfrm rot="14296826">
              <a:off x="3625718" y="5083318"/>
              <a:ext cx="740434" cy="689074"/>
            </a:xfrm>
            <a:prstGeom prst="arc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b="1" dirty="0"/>
            </a:p>
          </p:txBody>
        </p:sp>
        <p:sp>
          <p:nvSpPr>
            <p:cNvPr id="21" name="Arco 20"/>
            <p:cNvSpPr/>
            <p:nvPr/>
          </p:nvSpPr>
          <p:spPr>
            <a:xfrm rot="7060905">
              <a:off x="1546470" y="3588556"/>
              <a:ext cx="740434" cy="689074"/>
            </a:xfrm>
            <a:prstGeom prst="arc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 b="1" dirty="0"/>
            </a:p>
          </p:txBody>
        </p:sp>
      </p:grpSp>
      <p:sp>
        <p:nvSpPr>
          <p:cNvPr id="22" name="CuadroTexto 21"/>
          <p:cNvSpPr txBox="1"/>
          <p:nvPr/>
        </p:nvSpPr>
        <p:spPr>
          <a:xfrm>
            <a:off x="7083193" y="3047392"/>
            <a:ext cx="4445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xmlns="" val="317715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539552" y="2276872"/>
            <a:ext cx="84249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200" b="1" dirty="0" smtClean="0">
                <a:latin typeface="Arial Rounded MT Bold" panose="020F0704030504030204" pitchFamily="34" charset="0"/>
              </a:rPr>
              <a:t>CRITERIOS DE </a:t>
            </a:r>
          </a:p>
          <a:p>
            <a:pPr algn="ctr"/>
            <a:r>
              <a:rPr lang="es-MX" sz="8200" b="1" dirty="0" smtClean="0">
                <a:latin typeface="Arial Rounded MT Bold" panose="020F0704030504030204" pitchFamily="34" charset="0"/>
              </a:rPr>
              <a:t>CONGRUENCIA </a:t>
            </a:r>
            <a:endParaRPr lang="es-MX" sz="8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97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899592" y="47667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Rounded MT Bold" panose="020F0704030504030204" pitchFamily="34" charset="0"/>
              </a:rPr>
              <a:t>CRITERIOS DE CONGRUENCIA </a:t>
            </a:r>
            <a:endParaRPr lang="es-MX" sz="3200" b="1" dirty="0">
              <a:latin typeface="Arial Rounded MT Bold" panose="020F0704030504030204" pitchFamily="34" charset="0"/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901899" y="1149476"/>
            <a:ext cx="72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Rounded MT Bold" panose="020F0704030504030204" pitchFamily="34" charset="0"/>
              </a:rPr>
              <a:t>CASO 1. (LLL) </a:t>
            </a:r>
            <a:r>
              <a:rPr lang="es-MX" sz="3200" dirty="0" smtClean="0">
                <a:latin typeface="Arial Rounded MT Bold" panose="020F0704030504030204" pitchFamily="34" charset="0"/>
              </a:rPr>
              <a:t>DOS TRIÁNGULOS SERÁN CONGRUENTES SI TIENEN SUS TRES LADOS RESPECTIVAMENTE IGUALES.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grpSp>
        <p:nvGrpSpPr>
          <p:cNvPr id="43" name="Grupo 42"/>
          <p:cNvGrpSpPr/>
          <p:nvPr/>
        </p:nvGrpSpPr>
        <p:grpSpPr>
          <a:xfrm>
            <a:off x="1161812" y="3376251"/>
            <a:ext cx="3594374" cy="2522495"/>
            <a:chOff x="1161812" y="3376251"/>
            <a:chExt cx="3594374" cy="2522495"/>
          </a:xfrm>
        </p:grpSpPr>
        <p:sp>
          <p:nvSpPr>
            <p:cNvPr id="7" name="CuadroTexto 6"/>
            <p:cNvSpPr txBox="1"/>
            <p:nvPr/>
          </p:nvSpPr>
          <p:spPr>
            <a:xfrm>
              <a:off x="3059832" y="4177317"/>
              <a:ext cx="93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 smtClean="0">
                  <a:latin typeface="Adobe Fan Heiti Std B" panose="020B0700000000000000" pitchFamily="34" charset="-128"/>
                  <a:ea typeface="Adobe Fan Heiti Std B" panose="020B0700000000000000" pitchFamily="34" charset="-128"/>
                </a:rPr>
                <a:t>15</a:t>
              </a:r>
              <a:endPara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endParaRPr>
            </a:p>
          </p:txBody>
        </p:sp>
        <p:grpSp>
          <p:nvGrpSpPr>
            <p:cNvPr id="15" name="Grupo 14"/>
            <p:cNvGrpSpPr/>
            <p:nvPr/>
          </p:nvGrpSpPr>
          <p:grpSpPr>
            <a:xfrm>
              <a:off x="1161812" y="3376251"/>
              <a:ext cx="3594374" cy="2522495"/>
              <a:chOff x="1161812" y="3376251"/>
              <a:chExt cx="3594374" cy="2522495"/>
            </a:xfr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grpSpPr>
          <p:sp>
            <p:nvSpPr>
              <p:cNvPr id="2" name="Triángulo isósceles 1"/>
              <p:cNvSpPr/>
              <p:nvPr/>
            </p:nvSpPr>
            <p:spPr>
              <a:xfrm>
                <a:off x="1161812" y="3570612"/>
                <a:ext cx="3384376" cy="2008846"/>
              </a:xfrm>
              <a:prstGeom prst="triangle">
                <a:avLst>
                  <a:gd name="adj" fmla="val 69409"/>
                </a:avLst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4" name="Arco 3"/>
              <p:cNvSpPr/>
              <p:nvPr/>
            </p:nvSpPr>
            <p:spPr>
              <a:xfrm>
                <a:off x="1224362" y="5209672"/>
                <a:ext cx="740434" cy="689074"/>
              </a:xfrm>
              <a:prstGeom prst="arc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 b="1" dirty="0"/>
              </a:p>
            </p:txBody>
          </p:sp>
          <p:sp>
            <p:nvSpPr>
              <p:cNvPr id="13" name="Arco 12"/>
              <p:cNvSpPr/>
              <p:nvPr/>
            </p:nvSpPr>
            <p:spPr>
              <a:xfrm rot="14296826">
                <a:off x="4041432" y="5058146"/>
                <a:ext cx="740434" cy="689074"/>
              </a:xfrm>
              <a:prstGeom prst="arc">
                <a:avLst>
                  <a:gd name="adj1" fmla="val 16200000"/>
                  <a:gd name="adj2" fmla="val 359210"/>
                </a:avLst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 b="1" dirty="0"/>
              </a:p>
            </p:txBody>
          </p:sp>
          <p:sp>
            <p:nvSpPr>
              <p:cNvPr id="14" name="Arco 13"/>
              <p:cNvSpPr/>
              <p:nvPr/>
            </p:nvSpPr>
            <p:spPr>
              <a:xfrm rot="7060905">
                <a:off x="3003459" y="3401931"/>
                <a:ext cx="740434" cy="689074"/>
              </a:xfrm>
              <a:prstGeom prst="arc">
                <a:avLst>
                  <a:gd name="adj1" fmla="val 16200000"/>
                  <a:gd name="adj2" fmla="val 1657695"/>
                </a:avLst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 b="1" dirty="0"/>
              </a:p>
            </p:txBody>
          </p:sp>
        </p:grpSp>
        <p:cxnSp>
          <p:nvCxnSpPr>
            <p:cNvPr id="9" name="Conector recto 8"/>
            <p:cNvCxnSpPr/>
            <p:nvPr/>
          </p:nvCxnSpPr>
          <p:spPr>
            <a:xfrm>
              <a:off x="2267744" y="4297407"/>
              <a:ext cx="360040" cy="40313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 flipV="1">
              <a:off x="3764122" y="4408914"/>
              <a:ext cx="463628" cy="29162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/>
            <p:cNvCxnSpPr/>
            <p:nvPr/>
          </p:nvCxnSpPr>
          <p:spPr>
            <a:xfrm flipV="1">
              <a:off x="2915816" y="5304403"/>
              <a:ext cx="0" cy="57286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ector recto 34"/>
            <p:cNvCxnSpPr/>
            <p:nvPr/>
          </p:nvCxnSpPr>
          <p:spPr>
            <a:xfrm flipV="1">
              <a:off x="3059832" y="5304402"/>
              <a:ext cx="0" cy="57286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/>
            <p:cNvCxnSpPr/>
            <p:nvPr/>
          </p:nvCxnSpPr>
          <p:spPr>
            <a:xfrm flipV="1">
              <a:off x="3203848" y="5304401"/>
              <a:ext cx="0" cy="57286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/>
            <p:cNvCxnSpPr/>
            <p:nvPr/>
          </p:nvCxnSpPr>
          <p:spPr>
            <a:xfrm flipV="1">
              <a:off x="3826603" y="4575035"/>
              <a:ext cx="463628" cy="29162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upo 43"/>
          <p:cNvGrpSpPr/>
          <p:nvPr/>
        </p:nvGrpSpPr>
        <p:grpSpPr>
          <a:xfrm>
            <a:off x="5095354" y="3354775"/>
            <a:ext cx="3594374" cy="2522495"/>
            <a:chOff x="1161812" y="3376251"/>
            <a:chExt cx="3594374" cy="2522495"/>
          </a:xfrm>
        </p:grpSpPr>
        <p:sp>
          <p:nvSpPr>
            <p:cNvPr id="45" name="CuadroTexto 44"/>
            <p:cNvSpPr txBox="1"/>
            <p:nvPr/>
          </p:nvSpPr>
          <p:spPr>
            <a:xfrm>
              <a:off x="3059832" y="4177317"/>
              <a:ext cx="93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 smtClean="0">
                  <a:latin typeface="Adobe Fan Heiti Std B" panose="020B0700000000000000" pitchFamily="34" charset="-128"/>
                  <a:ea typeface="Adobe Fan Heiti Std B" panose="020B0700000000000000" pitchFamily="34" charset="-128"/>
                </a:rPr>
                <a:t>15</a:t>
              </a:r>
              <a:endPara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endParaRPr>
            </a:p>
          </p:txBody>
        </p:sp>
        <p:grpSp>
          <p:nvGrpSpPr>
            <p:cNvPr id="46" name="Grupo 45"/>
            <p:cNvGrpSpPr/>
            <p:nvPr/>
          </p:nvGrpSpPr>
          <p:grpSpPr>
            <a:xfrm>
              <a:off x="1161812" y="3376251"/>
              <a:ext cx="3594374" cy="2522495"/>
              <a:chOff x="1161812" y="3376251"/>
              <a:chExt cx="3594374" cy="2522495"/>
            </a:xfr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</p:grpSpPr>
          <p:sp>
            <p:nvSpPr>
              <p:cNvPr id="53" name="Triángulo isósceles 52"/>
              <p:cNvSpPr/>
              <p:nvPr/>
            </p:nvSpPr>
            <p:spPr>
              <a:xfrm>
                <a:off x="1161812" y="3570612"/>
                <a:ext cx="3384376" cy="2008846"/>
              </a:xfrm>
              <a:prstGeom prst="triangle">
                <a:avLst>
                  <a:gd name="adj" fmla="val 69409"/>
                </a:avLst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54" name="Arco 53"/>
              <p:cNvSpPr/>
              <p:nvPr/>
            </p:nvSpPr>
            <p:spPr>
              <a:xfrm>
                <a:off x="1224362" y="5209672"/>
                <a:ext cx="740434" cy="689074"/>
              </a:xfrm>
              <a:prstGeom prst="arc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 b="1" dirty="0"/>
              </a:p>
            </p:txBody>
          </p:sp>
          <p:sp>
            <p:nvSpPr>
              <p:cNvPr id="55" name="Arco 54"/>
              <p:cNvSpPr/>
              <p:nvPr/>
            </p:nvSpPr>
            <p:spPr>
              <a:xfrm rot="14296826">
                <a:off x="4041432" y="5058146"/>
                <a:ext cx="740434" cy="689074"/>
              </a:xfrm>
              <a:prstGeom prst="arc">
                <a:avLst>
                  <a:gd name="adj1" fmla="val 16200000"/>
                  <a:gd name="adj2" fmla="val 359210"/>
                </a:avLst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 b="1" dirty="0"/>
              </a:p>
            </p:txBody>
          </p:sp>
          <p:sp>
            <p:nvSpPr>
              <p:cNvPr id="56" name="Arco 55"/>
              <p:cNvSpPr/>
              <p:nvPr/>
            </p:nvSpPr>
            <p:spPr>
              <a:xfrm rot="7060905">
                <a:off x="3003459" y="3401931"/>
                <a:ext cx="740434" cy="689074"/>
              </a:xfrm>
              <a:prstGeom prst="arc">
                <a:avLst>
                  <a:gd name="adj1" fmla="val 16200000"/>
                  <a:gd name="adj2" fmla="val 1657695"/>
                </a:avLst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 b="1" dirty="0"/>
              </a:p>
            </p:txBody>
          </p:sp>
        </p:grpSp>
        <p:cxnSp>
          <p:nvCxnSpPr>
            <p:cNvPr id="47" name="Conector recto 46"/>
            <p:cNvCxnSpPr/>
            <p:nvPr/>
          </p:nvCxnSpPr>
          <p:spPr>
            <a:xfrm>
              <a:off x="2267744" y="4297407"/>
              <a:ext cx="360040" cy="40313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 flipV="1">
              <a:off x="3764122" y="4408914"/>
              <a:ext cx="463628" cy="29162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/>
            <p:cNvCxnSpPr/>
            <p:nvPr/>
          </p:nvCxnSpPr>
          <p:spPr>
            <a:xfrm flipV="1">
              <a:off x="2915816" y="5304403"/>
              <a:ext cx="0" cy="57286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/>
            <p:cNvCxnSpPr/>
            <p:nvPr/>
          </p:nvCxnSpPr>
          <p:spPr>
            <a:xfrm flipV="1">
              <a:off x="3059832" y="5304402"/>
              <a:ext cx="0" cy="57286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recto 50"/>
            <p:cNvCxnSpPr/>
            <p:nvPr/>
          </p:nvCxnSpPr>
          <p:spPr>
            <a:xfrm flipV="1">
              <a:off x="3203848" y="5304401"/>
              <a:ext cx="0" cy="572869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/>
          </p:nvCxnSpPr>
          <p:spPr>
            <a:xfrm flipV="1">
              <a:off x="3826603" y="4575035"/>
              <a:ext cx="463628" cy="291623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4407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/>
          <p:cNvSpPr txBox="1"/>
          <p:nvPr/>
        </p:nvSpPr>
        <p:spPr>
          <a:xfrm>
            <a:off x="971600" y="361737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Rounded MT Bold" panose="020F0704030504030204" pitchFamily="34" charset="0"/>
              </a:rPr>
              <a:t>CASO 2. (LAL) </a:t>
            </a:r>
            <a:r>
              <a:rPr lang="es-MX" sz="3200" dirty="0" smtClean="0">
                <a:latin typeface="Arial Rounded MT Bold" panose="020F0704030504030204" pitchFamily="34" charset="0"/>
              </a:rPr>
              <a:t>DOS TRIÁNGULOS SERÁN CONGRUENTES SI TIENEN DOS DE SUS LADOS IGUALES, ASÍ COMO IGUAL EL ÁNGULO COMPRENDIDO ENTRE ELLOS.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pic>
        <p:nvPicPr>
          <p:cNvPr id="50" name="Imagen 4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4254369"/>
            <a:ext cx="4162425" cy="2019300"/>
          </a:xfrm>
          <a:prstGeom prst="rect">
            <a:avLst/>
          </a:prstGeom>
        </p:spPr>
      </p:pic>
      <p:pic>
        <p:nvPicPr>
          <p:cNvPr id="51" name="Imagen 5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244719"/>
            <a:ext cx="4162425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24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/>
          <p:cNvSpPr txBox="1"/>
          <p:nvPr/>
        </p:nvSpPr>
        <p:spPr>
          <a:xfrm>
            <a:off x="971600" y="361737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Rounded MT Bold" panose="020F0704030504030204" pitchFamily="34" charset="0"/>
              </a:rPr>
              <a:t>CASO 3. (ALA) </a:t>
            </a:r>
            <a:r>
              <a:rPr lang="es-MX" sz="3200" dirty="0" smtClean="0">
                <a:latin typeface="Arial Rounded MT Bold" panose="020F0704030504030204" pitchFamily="34" charset="0"/>
              </a:rPr>
              <a:t>DOS TRIÁNGULOS SERÁN CONGRUENTES SI TIENEN DOS ÁNGULOS IGUALES, ASÍ COMO EL LADO RESPECTIVO TAMBIÉN IGUAL.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grpSp>
        <p:nvGrpSpPr>
          <p:cNvPr id="58" name="Grupo 57"/>
          <p:cNvGrpSpPr/>
          <p:nvPr/>
        </p:nvGrpSpPr>
        <p:grpSpPr>
          <a:xfrm>
            <a:off x="1213509" y="2103131"/>
            <a:ext cx="3535142" cy="3270514"/>
            <a:chOff x="1005876" y="2000403"/>
            <a:chExt cx="3535142" cy="3270514"/>
          </a:xfrm>
        </p:grpSpPr>
        <p:grpSp>
          <p:nvGrpSpPr>
            <p:cNvPr id="8" name="Grupo 7"/>
            <p:cNvGrpSpPr/>
            <p:nvPr/>
          </p:nvGrpSpPr>
          <p:grpSpPr>
            <a:xfrm rot="3732688">
              <a:off x="1138190" y="1868089"/>
              <a:ext cx="3270514" cy="3535142"/>
              <a:chOff x="1335284" y="3314238"/>
              <a:chExt cx="3270514" cy="3535142"/>
            </a:xfrm>
          </p:grpSpPr>
          <p:sp>
            <p:nvSpPr>
              <p:cNvPr id="2" name="Triángulo isósceles 1"/>
              <p:cNvSpPr/>
              <p:nvPr/>
            </p:nvSpPr>
            <p:spPr>
              <a:xfrm>
                <a:off x="2229534" y="3789040"/>
                <a:ext cx="2376264" cy="2592288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" name="Arco 4"/>
              <p:cNvSpPr/>
              <p:nvPr/>
            </p:nvSpPr>
            <p:spPr>
              <a:xfrm>
                <a:off x="1335284" y="5913276"/>
                <a:ext cx="1495787" cy="936104"/>
              </a:xfrm>
              <a:prstGeom prst="arc">
                <a:avLst>
                  <a:gd name="adj1" fmla="val 18359203"/>
                  <a:gd name="adj2" fmla="val 0"/>
                </a:avLst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" name="Arco 10"/>
              <p:cNvSpPr/>
              <p:nvPr/>
            </p:nvSpPr>
            <p:spPr>
              <a:xfrm rot="8216688">
                <a:off x="2947129" y="3314238"/>
                <a:ext cx="1495787" cy="936104"/>
              </a:xfrm>
              <a:prstGeom prst="arc">
                <a:avLst>
                  <a:gd name="adj1" fmla="val 18895651"/>
                  <a:gd name="adj2" fmla="val 0"/>
                </a:avLst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cxnSp>
          <p:nvCxnSpPr>
            <p:cNvPr id="12" name="Conector recto 11"/>
            <p:cNvCxnSpPr/>
            <p:nvPr/>
          </p:nvCxnSpPr>
          <p:spPr>
            <a:xfrm>
              <a:off x="1504731" y="3740777"/>
              <a:ext cx="360000" cy="18691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47"/>
            <p:cNvCxnSpPr/>
            <p:nvPr/>
          </p:nvCxnSpPr>
          <p:spPr>
            <a:xfrm>
              <a:off x="2411760" y="3346617"/>
              <a:ext cx="0" cy="31205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/>
            <p:cNvCxnSpPr/>
            <p:nvPr/>
          </p:nvCxnSpPr>
          <p:spPr>
            <a:xfrm>
              <a:off x="2564160" y="3332969"/>
              <a:ext cx="0" cy="31205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 flipH="1">
              <a:off x="3395143" y="3576567"/>
              <a:ext cx="303301" cy="1642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 flipH="1">
              <a:off x="3464207" y="3686431"/>
              <a:ext cx="303301" cy="1642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Grupo 68"/>
          <p:cNvGrpSpPr/>
          <p:nvPr/>
        </p:nvGrpSpPr>
        <p:grpSpPr>
          <a:xfrm>
            <a:off x="4888097" y="2685233"/>
            <a:ext cx="3535142" cy="3270514"/>
            <a:chOff x="1005876" y="2000403"/>
            <a:chExt cx="3535142" cy="3270514"/>
          </a:xfrm>
        </p:grpSpPr>
        <p:grpSp>
          <p:nvGrpSpPr>
            <p:cNvPr id="70" name="Grupo 69"/>
            <p:cNvGrpSpPr/>
            <p:nvPr/>
          </p:nvGrpSpPr>
          <p:grpSpPr>
            <a:xfrm rot="3732688">
              <a:off x="1138190" y="1868089"/>
              <a:ext cx="3270514" cy="3535142"/>
              <a:chOff x="1335284" y="3314238"/>
              <a:chExt cx="3270514" cy="3535142"/>
            </a:xfrm>
          </p:grpSpPr>
          <p:sp>
            <p:nvSpPr>
              <p:cNvPr id="76" name="Triángulo isósceles 75"/>
              <p:cNvSpPr/>
              <p:nvPr/>
            </p:nvSpPr>
            <p:spPr>
              <a:xfrm>
                <a:off x="2229534" y="3789040"/>
                <a:ext cx="2376264" cy="2592288"/>
              </a:xfrm>
              <a:prstGeom prst="triangl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77" name="Arco 76"/>
              <p:cNvSpPr/>
              <p:nvPr/>
            </p:nvSpPr>
            <p:spPr>
              <a:xfrm>
                <a:off x="1335284" y="5913276"/>
                <a:ext cx="1495787" cy="936104"/>
              </a:xfrm>
              <a:prstGeom prst="arc">
                <a:avLst>
                  <a:gd name="adj1" fmla="val 18359203"/>
                  <a:gd name="adj2" fmla="val 0"/>
                </a:avLst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Arco 77"/>
              <p:cNvSpPr/>
              <p:nvPr/>
            </p:nvSpPr>
            <p:spPr>
              <a:xfrm rot="8216688">
                <a:off x="2947129" y="3314238"/>
                <a:ext cx="1495787" cy="936104"/>
              </a:xfrm>
              <a:prstGeom prst="arc">
                <a:avLst>
                  <a:gd name="adj1" fmla="val 18895651"/>
                  <a:gd name="adj2" fmla="val 0"/>
                </a:avLst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cxnSp>
          <p:nvCxnSpPr>
            <p:cNvPr id="71" name="Conector recto 70"/>
            <p:cNvCxnSpPr/>
            <p:nvPr/>
          </p:nvCxnSpPr>
          <p:spPr>
            <a:xfrm>
              <a:off x="1504731" y="3740777"/>
              <a:ext cx="360000" cy="186916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Conector recto 71"/>
            <p:cNvCxnSpPr/>
            <p:nvPr/>
          </p:nvCxnSpPr>
          <p:spPr>
            <a:xfrm>
              <a:off x="2411760" y="3346617"/>
              <a:ext cx="0" cy="31205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/>
            <p:cNvCxnSpPr/>
            <p:nvPr/>
          </p:nvCxnSpPr>
          <p:spPr>
            <a:xfrm>
              <a:off x="2564160" y="3332969"/>
              <a:ext cx="0" cy="312055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/>
            <p:cNvCxnSpPr/>
            <p:nvPr/>
          </p:nvCxnSpPr>
          <p:spPr>
            <a:xfrm flipH="1">
              <a:off x="3395143" y="3576567"/>
              <a:ext cx="303301" cy="1642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/>
            <p:cNvCxnSpPr/>
            <p:nvPr/>
          </p:nvCxnSpPr>
          <p:spPr>
            <a:xfrm flipH="1">
              <a:off x="3464207" y="3686431"/>
              <a:ext cx="303301" cy="16421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60333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323528" y="1412776"/>
            <a:ext cx="842493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8200" b="1" dirty="0" smtClean="0">
                <a:latin typeface="Arial Rounded MT Bold" panose="020F0704030504030204" pitchFamily="34" charset="0"/>
              </a:rPr>
              <a:t>CRITERIOS DE </a:t>
            </a:r>
          </a:p>
          <a:p>
            <a:pPr algn="ctr"/>
            <a:r>
              <a:rPr lang="es-MX" sz="8200" b="1" dirty="0" smtClean="0">
                <a:latin typeface="Arial Rounded MT Bold" panose="020F0704030504030204" pitchFamily="34" charset="0"/>
              </a:rPr>
              <a:t>SEMEJANZA DE</a:t>
            </a:r>
          </a:p>
          <a:p>
            <a:pPr algn="ctr"/>
            <a:r>
              <a:rPr lang="es-MX" sz="8200" b="1" dirty="0" smtClean="0">
                <a:latin typeface="Arial Rounded MT Bold" panose="020F0704030504030204" pitchFamily="34" charset="0"/>
              </a:rPr>
              <a:t>TRIÁNGULOS</a:t>
            </a:r>
            <a:endParaRPr lang="es-MX" sz="82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06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/>
          <p:cNvSpPr txBox="1"/>
          <p:nvPr/>
        </p:nvSpPr>
        <p:spPr>
          <a:xfrm>
            <a:off x="971600" y="361737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Rounded MT Bold" panose="020F0704030504030204" pitchFamily="34" charset="0"/>
              </a:rPr>
              <a:t>DOS TRIÁNGULOS SON SEMEJANTES SI TIENEN DOS ÁNGULOS IGUALES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487118" y="24728"/>
            <a:ext cx="5875307" cy="4888011"/>
            <a:chOff x="1432997" y="1585114"/>
            <a:chExt cx="5514503" cy="488801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8" name="Grupo 7"/>
            <p:cNvGrpSpPr/>
            <p:nvPr/>
          </p:nvGrpSpPr>
          <p:grpSpPr>
            <a:xfrm rot="3732688">
              <a:off x="1746243" y="1271868"/>
              <a:ext cx="4888011" cy="5514503"/>
              <a:chOff x="1335284" y="3314238"/>
              <a:chExt cx="3270514" cy="3535142"/>
            </a:xfrm>
            <a:grpFill/>
          </p:grpSpPr>
          <p:sp>
            <p:nvSpPr>
              <p:cNvPr id="2" name="Triángulo isósceles 1"/>
              <p:cNvSpPr/>
              <p:nvPr/>
            </p:nvSpPr>
            <p:spPr>
              <a:xfrm>
                <a:off x="2229534" y="3789040"/>
                <a:ext cx="2376264" cy="2592288"/>
              </a:xfrm>
              <a:prstGeom prst="triangl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5" name="Arco 4"/>
              <p:cNvSpPr/>
              <p:nvPr/>
            </p:nvSpPr>
            <p:spPr>
              <a:xfrm>
                <a:off x="1335284" y="5913276"/>
                <a:ext cx="1495787" cy="936104"/>
              </a:xfrm>
              <a:prstGeom prst="arc">
                <a:avLst>
                  <a:gd name="adj1" fmla="val 18359203"/>
                  <a:gd name="adj2" fmla="val 0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" name="Arco 10"/>
              <p:cNvSpPr/>
              <p:nvPr/>
            </p:nvSpPr>
            <p:spPr>
              <a:xfrm rot="8216688">
                <a:off x="2947129" y="3314238"/>
                <a:ext cx="1495787" cy="936104"/>
              </a:xfrm>
              <a:prstGeom prst="arc">
                <a:avLst>
                  <a:gd name="adj1" fmla="val 18895651"/>
                  <a:gd name="adj2" fmla="val 21412318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cxnSp>
          <p:nvCxnSpPr>
            <p:cNvPr id="12" name="Conector recto 11"/>
            <p:cNvCxnSpPr/>
            <p:nvPr/>
          </p:nvCxnSpPr>
          <p:spPr>
            <a:xfrm>
              <a:off x="2411760" y="4317340"/>
              <a:ext cx="360000" cy="186916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54"/>
            <p:cNvCxnSpPr/>
            <p:nvPr/>
          </p:nvCxnSpPr>
          <p:spPr>
            <a:xfrm flipH="1">
              <a:off x="5292141" y="3898026"/>
              <a:ext cx="303301" cy="164210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 flipH="1">
              <a:off x="5357504" y="4054460"/>
              <a:ext cx="303301" cy="164210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o 27"/>
          <p:cNvGrpSpPr/>
          <p:nvPr/>
        </p:nvGrpSpPr>
        <p:grpSpPr>
          <a:xfrm>
            <a:off x="4405166" y="2600831"/>
            <a:ext cx="4311186" cy="3363632"/>
            <a:chOff x="1432997" y="1585114"/>
            <a:chExt cx="5514503" cy="488801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29" name="Grupo 28"/>
            <p:cNvGrpSpPr/>
            <p:nvPr/>
          </p:nvGrpSpPr>
          <p:grpSpPr>
            <a:xfrm rot="3732688">
              <a:off x="1746243" y="1271868"/>
              <a:ext cx="4888011" cy="5514503"/>
              <a:chOff x="1335284" y="3314238"/>
              <a:chExt cx="3270514" cy="3535142"/>
            </a:xfrm>
            <a:grpFill/>
          </p:grpSpPr>
          <p:sp>
            <p:nvSpPr>
              <p:cNvPr id="33" name="Triángulo isósceles 32"/>
              <p:cNvSpPr/>
              <p:nvPr/>
            </p:nvSpPr>
            <p:spPr>
              <a:xfrm>
                <a:off x="2229534" y="3789040"/>
                <a:ext cx="2376264" cy="2592288"/>
              </a:xfrm>
              <a:prstGeom prst="triangle">
                <a:avLst/>
              </a:prstGeom>
              <a:grp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ln w="76200">
                    <a:solidFill>
                      <a:schemeClr val="tx1"/>
                    </a:solidFill>
                  </a:ln>
                </a:endParaRPr>
              </a:p>
            </p:txBody>
          </p:sp>
          <p:sp>
            <p:nvSpPr>
              <p:cNvPr id="34" name="Arco 33"/>
              <p:cNvSpPr/>
              <p:nvPr/>
            </p:nvSpPr>
            <p:spPr>
              <a:xfrm>
                <a:off x="1335284" y="5913276"/>
                <a:ext cx="1495787" cy="936104"/>
              </a:xfrm>
              <a:prstGeom prst="arc">
                <a:avLst>
                  <a:gd name="adj1" fmla="val 18359203"/>
                  <a:gd name="adj2" fmla="val 0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35" name="Arco 34"/>
              <p:cNvSpPr/>
              <p:nvPr/>
            </p:nvSpPr>
            <p:spPr>
              <a:xfrm rot="8216688">
                <a:off x="2947129" y="3314238"/>
                <a:ext cx="1495787" cy="936104"/>
              </a:xfrm>
              <a:prstGeom prst="arc">
                <a:avLst>
                  <a:gd name="adj1" fmla="val 18895651"/>
                  <a:gd name="adj2" fmla="val 21194656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</p:grpSp>
        <p:cxnSp>
          <p:nvCxnSpPr>
            <p:cNvPr id="30" name="Conector recto 29"/>
            <p:cNvCxnSpPr/>
            <p:nvPr/>
          </p:nvCxnSpPr>
          <p:spPr>
            <a:xfrm>
              <a:off x="2411761" y="4380596"/>
              <a:ext cx="360001" cy="186916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 flipH="1">
              <a:off x="5303859" y="3780841"/>
              <a:ext cx="366844" cy="132507"/>
            </a:xfrm>
            <a:prstGeom prst="line">
              <a:avLst/>
            </a:prstGeom>
            <a:grpFill/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Conector recto 37"/>
          <p:cNvCxnSpPr/>
          <p:nvPr/>
        </p:nvCxnSpPr>
        <p:spPr>
          <a:xfrm flipH="1">
            <a:off x="7458870" y="4214114"/>
            <a:ext cx="286795" cy="91183"/>
          </a:xfrm>
          <a:prstGeom prst="line">
            <a:avLst/>
          </a:prstGeom>
          <a:solidFill>
            <a:schemeClr val="accent4">
              <a:lumMod val="60000"/>
              <a:lumOff val="40000"/>
            </a:schemeClr>
          </a:solidFill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2338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454000" y="1227199"/>
            <a:ext cx="8262019" cy="188596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Es una figura plana formada por una poligonal cerrada de tres lados, o bien, la figura formada por tres rectas que se cortan, a los puntos de corte se les llama vértices.</a:t>
            </a:r>
            <a:endParaRPr lang="es-MX" sz="2800" dirty="0" smtClean="0">
              <a:latin typeface="Arial Rounded MT Bold" pitchFamily="34" charset="0"/>
            </a:endParaRPr>
          </a:p>
        </p:txBody>
      </p:sp>
      <p:grpSp>
        <p:nvGrpSpPr>
          <p:cNvPr id="28" name="27 Grupo"/>
          <p:cNvGrpSpPr/>
          <p:nvPr/>
        </p:nvGrpSpPr>
        <p:grpSpPr>
          <a:xfrm>
            <a:off x="3386071" y="2694797"/>
            <a:ext cx="3105332" cy="1667418"/>
            <a:chOff x="4034397" y="3271622"/>
            <a:chExt cx="2016224" cy="1667418"/>
          </a:xfrm>
        </p:grpSpPr>
        <p:grpSp>
          <p:nvGrpSpPr>
            <p:cNvPr id="18" name="17 Grupo"/>
            <p:cNvGrpSpPr/>
            <p:nvPr/>
          </p:nvGrpSpPr>
          <p:grpSpPr>
            <a:xfrm rot="3910836">
              <a:off x="4214417" y="3091602"/>
              <a:ext cx="1656184" cy="2016224"/>
              <a:chOff x="2843808" y="3861048"/>
              <a:chExt cx="1656184" cy="2016224"/>
            </a:xfrm>
          </p:grpSpPr>
          <p:cxnSp>
            <p:nvCxnSpPr>
              <p:cNvPr id="19" name="18 Conector recto"/>
              <p:cNvCxnSpPr/>
              <p:nvPr/>
            </p:nvCxnSpPr>
            <p:spPr>
              <a:xfrm flipH="1">
                <a:off x="2843808" y="3861048"/>
                <a:ext cx="792088" cy="2016224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19 Conector recto"/>
              <p:cNvCxnSpPr/>
              <p:nvPr/>
            </p:nvCxnSpPr>
            <p:spPr>
              <a:xfrm>
                <a:off x="3635896" y="3861048"/>
                <a:ext cx="864096" cy="100811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20 Conector recto"/>
              <p:cNvCxnSpPr/>
              <p:nvPr/>
            </p:nvCxnSpPr>
            <p:spPr>
              <a:xfrm flipH="1">
                <a:off x="2843808" y="4869160"/>
                <a:ext cx="1656184" cy="100811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14 Elipse"/>
            <p:cNvSpPr/>
            <p:nvPr/>
          </p:nvSpPr>
          <p:spPr>
            <a:xfrm>
              <a:off x="5162342" y="4723016"/>
              <a:ext cx="144016" cy="216024"/>
            </a:xfrm>
            <a:prstGeom prst="ellips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6846281" y="3279106"/>
            <a:ext cx="1719048" cy="2878072"/>
            <a:chOff x="6165320" y="4221088"/>
            <a:chExt cx="1719048" cy="2088232"/>
          </a:xfrm>
        </p:grpSpPr>
        <p:grpSp>
          <p:nvGrpSpPr>
            <p:cNvPr id="22" name="21 Grupo"/>
            <p:cNvGrpSpPr/>
            <p:nvPr/>
          </p:nvGrpSpPr>
          <p:grpSpPr>
            <a:xfrm>
              <a:off x="6228184" y="4221088"/>
              <a:ext cx="1656184" cy="2016224"/>
              <a:chOff x="2843808" y="3861048"/>
              <a:chExt cx="1656184" cy="2016224"/>
            </a:xfrm>
          </p:grpSpPr>
          <p:cxnSp>
            <p:nvCxnSpPr>
              <p:cNvPr id="23" name="22 Conector recto"/>
              <p:cNvCxnSpPr/>
              <p:nvPr/>
            </p:nvCxnSpPr>
            <p:spPr>
              <a:xfrm flipH="1">
                <a:off x="2843808" y="3861048"/>
                <a:ext cx="792088" cy="2016224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23 Conector recto"/>
              <p:cNvCxnSpPr/>
              <p:nvPr/>
            </p:nvCxnSpPr>
            <p:spPr>
              <a:xfrm>
                <a:off x="3635896" y="3861048"/>
                <a:ext cx="864096" cy="100811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24 Conector recto"/>
              <p:cNvCxnSpPr/>
              <p:nvPr/>
            </p:nvCxnSpPr>
            <p:spPr>
              <a:xfrm flipH="1">
                <a:off x="2843808" y="4869160"/>
                <a:ext cx="1656184" cy="100811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15 Elipse"/>
            <p:cNvSpPr/>
            <p:nvPr/>
          </p:nvSpPr>
          <p:spPr>
            <a:xfrm>
              <a:off x="6165320" y="6093296"/>
              <a:ext cx="144016" cy="216024"/>
            </a:xfrm>
            <a:prstGeom prst="ellips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1341421" y="3564888"/>
            <a:ext cx="2417676" cy="2690927"/>
            <a:chOff x="2195736" y="4149080"/>
            <a:chExt cx="1728192" cy="2016224"/>
          </a:xfrm>
        </p:grpSpPr>
        <p:grpSp>
          <p:nvGrpSpPr>
            <p:cNvPr id="14" name="13 Grupo"/>
            <p:cNvGrpSpPr/>
            <p:nvPr/>
          </p:nvGrpSpPr>
          <p:grpSpPr>
            <a:xfrm>
              <a:off x="2195736" y="4149080"/>
              <a:ext cx="1656184" cy="2016224"/>
              <a:chOff x="2843808" y="3861048"/>
              <a:chExt cx="1656184" cy="2016224"/>
            </a:xfrm>
          </p:grpSpPr>
          <p:cxnSp>
            <p:nvCxnSpPr>
              <p:cNvPr id="9" name="8 Conector recto"/>
              <p:cNvCxnSpPr/>
              <p:nvPr/>
            </p:nvCxnSpPr>
            <p:spPr>
              <a:xfrm flipH="1">
                <a:off x="2843808" y="3861048"/>
                <a:ext cx="792088" cy="2016224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10 Conector recto"/>
              <p:cNvCxnSpPr/>
              <p:nvPr/>
            </p:nvCxnSpPr>
            <p:spPr>
              <a:xfrm>
                <a:off x="3635896" y="3861048"/>
                <a:ext cx="864096" cy="100811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"/>
              <p:cNvCxnSpPr/>
              <p:nvPr/>
            </p:nvCxnSpPr>
            <p:spPr>
              <a:xfrm flipH="1">
                <a:off x="2843808" y="4869160"/>
                <a:ext cx="1656184" cy="1008112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16 Elipse"/>
            <p:cNvSpPr/>
            <p:nvPr/>
          </p:nvSpPr>
          <p:spPr>
            <a:xfrm>
              <a:off x="3779912" y="5013176"/>
              <a:ext cx="144016" cy="216024"/>
            </a:xfrm>
            <a:prstGeom prst="ellips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26" name="25 CuadroTexto"/>
          <p:cNvSpPr txBox="1"/>
          <p:nvPr/>
        </p:nvSpPr>
        <p:spPr>
          <a:xfrm>
            <a:off x="4211960" y="537321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rial Rounded MT Bold" pitchFamily="34" charset="0"/>
              </a:rPr>
              <a:t>vértices</a:t>
            </a:r>
            <a:endParaRPr lang="es-MX" sz="2800" dirty="0">
              <a:latin typeface="Arial Rounded MT Bold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594986" y="325844"/>
            <a:ext cx="46875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s-MX" sz="7200" b="1" cap="small" dirty="0" smtClean="0">
                <a:latin typeface="Adobe Fan Heiti Std B"/>
                <a:cs typeface="Aharoni" panose="02010803020104030203" pitchFamily="2" charset="-79"/>
              </a:rPr>
              <a:t>Triángulo</a:t>
            </a:r>
            <a:endParaRPr lang="es-MX" sz="7200" b="1" cap="small" dirty="0">
              <a:latin typeface="Adobe Fan Heiti Std B"/>
              <a:cs typeface="Aharoni" panose="02010803020104030203" pitchFamily="2" charset="-79"/>
            </a:endParaRPr>
          </a:p>
        </p:txBody>
      </p:sp>
      <p:cxnSp>
        <p:nvCxnSpPr>
          <p:cNvPr id="5" name="Conector curvado 4"/>
          <p:cNvCxnSpPr/>
          <p:nvPr/>
        </p:nvCxnSpPr>
        <p:spPr>
          <a:xfrm>
            <a:off x="3858935" y="4862300"/>
            <a:ext cx="726074" cy="510916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curvado 6"/>
          <p:cNvCxnSpPr>
            <a:endCxn id="26" idx="3"/>
          </p:cNvCxnSpPr>
          <p:nvPr/>
        </p:nvCxnSpPr>
        <p:spPr>
          <a:xfrm rot="10800000">
            <a:off x="5796136" y="5634827"/>
            <a:ext cx="919656" cy="423109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curvado 9"/>
          <p:cNvCxnSpPr/>
          <p:nvPr/>
        </p:nvCxnSpPr>
        <p:spPr>
          <a:xfrm rot="5400000">
            <a:off x="4653167" y="4785174"/>
            <a:ext cx="952118" cy="250357"/>
          </a:xfrm>
          <a:prstGeom prst="curved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/>
          <p:cNvSpPr txBox="1"/>
          <p:nvPr/>
        </p:nvSpPr>
        <p:spPr>
          <a:xfrm>
            <a:off x="971600" y="361737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 Rounded MT Bold" panose="020F0704030504030204" pitchFamily="34" charset="0"/>
              </a:rPr>
              <a:t>DOS TRIÁNGULOS SON SEMEJANTES SI TIENEN DOS LADOS </a:t>
            </a:r>
            <a:r>
              <a:rPr lang="es-MX" sz="3200" b="1" dirty="0" smtClean="0">
                <a:latin typeface="Arial Rounded MT Bold" panose="020F0704030504030204" pitchFamily="34" charset="0"/>
              </a:rPr>
              <a:t>PROPORCIONALES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sp>
        <p:nvSpPr>
          <p:cNvPr id="3" name="Triángulo isósceles 2"/>
          <p:cNvSpPr/>
          <p:nvPr/>
        </p:nvSpPr>
        <p:spPr>
          <a:xfrm>
            <a:off x="5580112" y="3062536"/>
            <a:ext cx="2808312" cy="2880320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Triángulo isósceles 23"/>
          <p:cNvSpPr/>
          <p:nvPr/>
        </p:nvSpPr>
        <p:spPr>
          <a:xfrm>
            <a:off x="1752291" y="1947679"/>
            <a:ext cx="2088000" cy="2160000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5286996" y="40682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12cm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7594235" y="406822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12cm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6549218" y="590210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8cm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452981" y="255189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6cm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3300231" y="255189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6cm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2269729" y="410767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4</a:t>
            </a:r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664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/>
          <p:cNvSpPr txBox="1"/>
          <p:nvPr/>
        </p:nvSpPr>
        <p:spPr>
          <a:xfrm>
            <a:off x="971600" y="361737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DOS TRIÁNGULOS SON SEMEJANTES SI TIENEN DOS LADOS PROPORCIONALES  Y EL ÁNGULO COMPRENDIDO ENTRE ELLOS IGUAL.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4725144"/>
            <a:ext cx="4829175" cy="2047875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30081" y="3417406"/>
            <a:ext cx="3604318" cy="1470918"/>
          </a:xfrm>
          <a:prstGeom prst="rect">
            <a:avLst/>
          </a:prstGeom>
        </p:spPr>
      </p:pic>
      <p:sp>
        <p:nvSpPr>
          <p:cNvPr id="13" name="CuadroTexto 12"/>
          <p:cNvSpPr txBox="1"/>
          <p:nvPr/>
        </p:nvSpPr>
        <p:spPr>
          <a:xfrm>
            <a:off x="2483768" y="436510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2</a:t>
            </a:r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0cm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6120172" y="305489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10cm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3095836" y="5926750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16cm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6948264" y="4281481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8</a:t>
            </a:r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cm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14" name="Arco 13"/>
          <p:cNvSpPr/>
          <p:nvPr/>
        </p:nvSpPr>
        <p:spPr>
          <a:xfrm rot="10408255">
            <a:off x="4280228" y="3993536"/>
            <a:ext cx="864096" cy="1463216"/>
          </a:xfrm>
          <a:prstGeom prst="arc">
            <a:avLst>
              <a:gd name="adj1" fmla="val 17951958"/>
              <a:gd name="adj2" fmla="val 2036425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1" name="Arco 40"/>
          <p:cNvSpPr/>
          <p:nvPr/>
        </p:nvSpPr>
        <p:spPr>
          <a:xfrm rot="10408255">
            <a:off x="7587957" y="2616365"/>
            <a:ext cx="864096" cy="1463216"/>
          </a:xfrm>
          <a:prstGeom prst="arc">
            <a:avLst>
              <a:gd name="adj1" fmla="val 17951958"/>
              <a:gd name="adj2" fmla="val 20364250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2" name="CuadroTexto 41"/>
          <p:cNvSpPr txBox="1"/>
          <p:nvPr/>
        </p:nvSpPr>
        <p:spPr>
          <a:xfrm>
            <a:off x="3341804" y="498675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  40°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6697216" y="355601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>
                <a:latin typeface="Adobe Fan Heiti Std B" panose="020B0700000000000000" pitchFamily="34" charset="-128"/>
                <a:ea typeface="Adobe Fan Heiti Std B" panose="020B0700000000000000" pitchFamily="34" charset="-128"/>
              </a:rPr>
              <a:t>   40°</a:t>
            </a:r>
            <a:endParaRPr lang="es-MX" sz="2800" dirty="0">
              <a:latin typeface="Adobe Fan Heiti Std B" panose="020B0700000000000000" pitchFamily="34" charset="-128"/>
              <a:ea typeface="Adobe Fan Heiti Std B" panose="020B07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63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7467600" cy="1108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La </a:t>
            </a:r>
            <a:r>
              <a:rPr lang="es-MX" sz="2800" dirty="0">
                <a:latin typeface="Aharoni" panose="02010803020104030203" pitchFamily="2" charset="-79"/>
                <a:cs typeface="Aharoni" panose="02010803020104030203" pitchFamily="2" charset="-79"/>
              </a:rPr>
              <a:t>suma de los lados es el </a:t>
            </a:r>
            <a:r>
              <a:rPr lang="es-MX" sz="28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perímetro</a:t>
            </a:r>
            <a:endParaRPr lang="es-MX" sz="2800" dirty="0"/>
          </a:p>
        </p:txBody>
      </p:sp>
      <p:sp>
        <p:nvSpPr>
          <p:cNvPr id="4" name="Triángulo isósceles 3"/>
          <p:cNvSpPr/>
          <p:nvPr/>
        </p:nvSpPr>
        <p:spPr>
          <a:xfrm>
            <a:off x="2627784" y="2204864"/>
            <a:ext cx="3960440" cy="3396382"/>
          </a:xfrm>
          <a:prstGeom prst="triangl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89948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brir llave"/>
          <p:cNvSpPr/>
          <p:nvPr/>
        </p:nvSpPr>
        <p:spPr>
          <a:xfrm>
            <a:off x="2483768" y="476672"/>
            <a:ext cx="504056" cy="5760640"/>
          </a:xfrm>
          <a:prstGeom prst="leftBrace">
            <a:avLst>
              <a:gd name="adj1" fmla="val 79407"/>
              <a:gd name="adj2" fmla="val 51024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179512" y="292494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Arial Rounded MT Bold" pitchFamily="34" charset="0"/>
              </a:rPr>
              <a:t>CLASIFICACIÓN DE LOS TRIÁNGULOS.</a:t>
            </a:r>
            <a:endParaRPr lang="es-MX" dirty="0">
              <a:latin typeface="Arial Rounded MT Bold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83768" y="113751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SEGÚN SUS LADOS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483768" y="4798893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SEGÚN SUS ÁNGULOS</a:t>
            </a:r>
          </a:p>
        </p:txBody>
      </p:sp>
      <p:sp>
        <p:nvSpPr>
          <p:cNvPr id="8" name="7 Abrir llave"/>
          <p:cNvSpPr/>
          <p:nvPr/>
        </p:nvSpPr>
        <p:spPr>
          <a:xfrm>
            <a:off x="4355976" y="260648"/>
            <a:ext cx="360040" cy="2592288"/>
          </a:xfrm>
          <a:prstGeom prst="leftBrace">
            <a:avLst>
              <a:gd name="adj1" fmla="val 76564"/>
              <a:gd name="adj2" fmla="val 4983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4553712" y="4046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ESCALENO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535424" y="126876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EQUILATERO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4545712" y="234888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ISÓSCELES </a:t>
            </a:r>
          </a:p>
        </p:txBody>
      </p:sp>
      <p:sp>
        <p:nvSpPr>
          <p:cNvPr id="12" name="11 Abrir llave"/>
          <p:cNvSpPr/>
          <p:nvPr/>
        </p:nvSpPr>
        <p:spPr>
          <a:xfrm>
            <a:off x="4355976" y="3717032"/>
            <a:ext cx="360040" cy="2592288"/>
          </a:xfrm>
          <a:prstGeom prst="leftBrace">
            <a:avLst>
              <a:gd name="adj1" fmla="val 91727"/>
              <a:gd name="adj2" fmla="val 49839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6804248" y="465313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ACUTÁNGULO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4559417" y="39237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RECTÁNGULO</a:t>
            </a:r>
          </a:p>
        </p:txBody>
      </p:sp>
      <p:sp>
        <p:nvSpPr>
          <p:cNvPr id="15" name="14 CuadroTexto"/>
          <p:cNvSpPr txBox="1"/>
          <p:nvPr/>
        </p:nvSpPr>
        <p:spPr>
          <a:xfrm>
            <a:off x="6804248" y="544522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OBTUSÁNGULO </a:t>
            </a:r>
          </a:p>
        </p:txBody>
      </p:sp>
      <p:sp>
        <p:nvSpPr>
          <p:cNvPr id="16" name="15 CuadroTexto"/>
          <p:cNvSpPr txBox="1"/>
          <p:nvPr/>
        </p:nvSpPr>
        <p:spPr>
          <a:xfrm>
            <a:off x="4572000" y="508518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OBLICUÁNGULO</a:t>
            </a:r>
          </a:p>
        </p:txBody>
      </p:sp>
      <p:sp>
        <p:nvSpPr>
          <p:cNvPr id="17" name="16 Abrir llave"/>
          <p:cNvSpPr/>
          <p:nvPr/>
        </p:nvSpPr>
        <p:spPr>
          <a:xfrm>
            <a:off x="6660232" y="4653136"/>
            <a:ext cx="360040" cy="1152128"/>
          </a:xfrm>
          <a:prstGeom prst="leftBrace">
            <a:avLst>
              <a:gd name="adj1" fmla="val 46239"/>
              <a:gd name="adj2" fmla="val 49839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1477" y="332656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atin typeface="Adobe Fan Heiti Std B"/>
                <a:cs typeface="Aharoni" panose="02010803020104030203" pitchFamily="2" charset="-79"/>
              </a:rPr>
              <a:t>ESCALENO</a:t>
            </a:r>
          </a:p>
        </p:txBody>
      </p:sp>
      <p:sp>
        <p:nvSpPr>
          <p:cNvPr id="7" name="6 Triángulo rectángulo"/>
          <p:cNvSpPr/>
          <p:nvPr/>
        </p:nvSpPr>
        <p:spPr>
          <a:xfrm>
            <a:off x="6575326" y="2924944"/>
            <a:ext cx="1656184" cy="2385323"/>
          </a:xfrm>
          <a:prstGeom prst="rtTriangle">
            <a:avLst/>
          </a:prstGeom>
          <a:gradFill flip="none" rotWithShape="1">
            <a:gsLst>
              <a:gs pos="0">
                <a:srgbClr val="66E9F0">
                  <a:shade val="30000"/>
                  <a:satMod val="115000"/>
                </a:srgbClr>
              </a:gs>
              <a:gs pos="50000">
                <a:srgbClr val="66E9F0">
                  <a:shade val="67500"/>
                  <a:satMod val="115000"/>
                </a:srgbClr>
              </a:gs>
              <a:gs pos="100000">
                <a:srgbClr val="66E9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Triángulo rectángulo"/>
          <p:cNvSpPr/>
          <p:nvPr/>
        </p:nvSpPr>
        <p:spPr>
          <a:xfrm rot="5400000">
            <a:off x="309944" y="3259703"/>
            <a:ext cx="3897491" cy="2613422"/>
          </a:xfrm>
          <a:prstGeom prst="rtTriangle">
            <a:avLst/>
          </a:prstGeom>
          <a:gradFill flip="none" rotWithShape="1">
            <a:gsLst>
              <a:gs pos="0">
                <a:srgbClr val="66E9F0">
                  <a:shade val="30000"/>
                  <a:satMod val="115000"/>
                </a:srgbClr>
              </a:gs>
              <a:gs pos="50000">
                <a:srgbClr val="66E9F0">
                  <a:shade val="67500"/>
                  <a:satMod val="115000"/>
                </a:srgbClr>
              </a:gs>
              <a:gs pos="100000">
                <a:srgbClr val="66E9F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Triángulo isósceles"/>
          <p:cNvSpPr/>
          <p:nvPr/>
        </p:nvSpPr>
        <p:spPr>
          <a:xfrm>
            <a:off x="3199321" y="3717032"/>
            <a:ext cx="2808312" cy="2280449"/>
          </a:xfrm>
          <a:prstGeom prst="triangle">
            <a:avLst>
              <a:gd name="adj" fmla="val 23897"/>
            </a:avLst>
          </a:prstGeom>
          <a:gradFill flip="none" rotWithShape="1">
            <a:gsLst>
              <a:gs pos="0">
                <a:srgbClr val="66E9F0">
                  <a:shade val="30000"/>
                  <a:satMod val="115000"/>
                </a:srgbClr>
              </a:gs>
              <a:gs pos="50000">
                <a:srgbClr val="66E9F0">
                  <a:shade val="67500"/>
                  <a:satMod val="115000"/>
                </a:srgbClr>
              </a:gs>
              <a:gs pos="100000">
                <a:srgbClr val="66E9F0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899592" y="1412776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Arial Rounded MT Bold" panose="020F0704030504030204" pitchFamily="34" charset="0"/>
              </a:rPr>
              <a:t>NO HAY LADOS IGUALES</a:t>
            </a:r>
          </a:p>
          <a:p>
            <a:r>
              <a:rPr lang="es-MX" sz="3200" dirty="0" smtClean="0">
                <a:latin typeface="Arial Rounded MT Bold" panose="020F0704030504030204" pitchFamily="34" charset="0"/>
              </a:rPr>
              <a:t>NO HAY ÁNGULOS IGUALES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0" y="54868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atin typeface="Adobe Fan Heiti Std B"/>
                <a:cs typeface="Aharoni" panose="02010803020104030203" pitchFamily="2" charset="-79"/>
              </a:rPr>
              <a:t>ISÓSCELES </a:t>
            </a:r>
          </a:p>
        </p:txBody>
      </p:sp>
      <p:sp>
        <p:nvSpPr>
          <p:cNvPr id="2" name="Triángulo isósceles 1"/>
          <p:cNvSpPr/>
          <p:nvPr/>
        </p:nvSpPr>
        <p:spPr>
          <a:xfrm>
            <a:off x="6732240" y="2973181"/>
            <a:ext cx="2088218" cy="3513706"/>
          </a:xfrm>
          <a:prstGeom prst="triangl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Triángulo isósceles 13"/>
          <p:cNvSpPr/>
          <p:nvPr/>
        </p:nvSpPr>
        <p:spPr>
          <a:xfrm rot="13987879">
            <a:off x="3707896" y="3529829"/>
            <a:ext cx="1584176" cy="3312368"/>
          </a:xfrm>
          <a:prstGeom prst="triangl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Triángulo isósceles 14"/>
          <p:cNvSpPr/>
          <p:nvPr/>
        </p:nvSpPr>
        <p:spPr>
          <a:xfrm rot="10800000">
            <a:off x="467544" y="3140968"/>
            <a:ext cx="2232248" cy="3009650"/>
          </a:xfrm>
          <a:prstGeom prst="triangl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0" y="1811349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DOS LADOS IGUALES</a:t>
            </a:r>
          </a:p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DOS ÁNGULOS IGUALES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3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32187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atin typeface="Adobe Fan Heiti Std B"/>
                <a:cs typeface="Aharoni" panose="02010803020104030203" pitchFamily="2" charset="-79"/>
              </a:rPr>
              <a:t>EQUILATERO</a:t>
            </a:r>
          </a:p>
        </p:txBody>
      </p:sp>
      <p:sp>
        <p:nvSpPr>
          <p:cNvPr id="11" name="10 Triángulo isósceles"/>
          <p:cNvSpPr/>
          <p:nvPr/>
        </p:nvSpPr>
        <p:spPr>
          <a:xfrm>
            <a:off x="5868144" y="2852936"/>
            <a:ext cx="3024184" cy="2448272"/>
          </a:xfrm>
          <a:prstGeom prst="triangl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isósceles"/>
          <p:cNvSpPr/>
          <p:nvPr/>
        </p:nvSpPr>
        <p:spPr>
          <a:xfrm rot="18820529">
            <a:off x="2793737" y="3730272"/>
            <a:ext cx="2674464" cy="2250132"/>
          </a:xfrm>
          <a:prstGeom prst="triangl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isósceles"/>
          <p:cNvSpPr/>
          <p:nvPr/>
        </p:nvSpPr>
        <p:spPr>
          <a:xfrm rot="10800000">
            <a:off x="395536" y="3140968"/>
            <a:ext cx="2772000" cy="2448000"/>
          </a:xfrm>
          <a:prstGeom prst="triangle">
            <a:avLst/>
          </a:prstGeom>
          <a:gradFill flip="none" rotWithShape="1">
            <a:gsLst>
              <a:gs pos="0">
                <a:srgbClr val="00B0F0">
                  <a:shade val="30000"/>
                  <a:satMod val="115000"/>
                </a:srgbClr>
              </a:gs>
              <a:gs pos="50000">
                <a:srgbClr val="00B0F0">
                  <a:shade val="67500"/>
                  <a:satMod val="115000"/>
                </a:srgbClr>
              </a:gs>
              <a:gs pos="100000">
                <a:srgbClr val="00B0F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899592" y="1412282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POLÍGONO REGULAR </a:t>
            </a:r>
          </a:p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TRES LADOS IGUALES</a:t>
            </a:r>
          </a:p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TRES ÁNGULOS IGUALES 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477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32187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b="1" dirty="0" smtClean="0">
                <a:latin typeface="Adobe Fan Heiti Std B"/>
                <a:cs typeface="Aharoni" panose="02010803020104030203" pitchFamily="2" charset="-79"/>
              </a:rPr>
              <a:t>RECTÁNGULO</a:t>
            </a:r>
          </a:p>
        </p:txBody>
      </p:sp>
      <p:sp>
        <p:nvSpPr>
          <p:cNvPr id="11" name="10 Triángulo isósceles"/>
          <p:cNvSpPr/>
          <p:nvPr/>
        </p:nvSpPr>
        <p:spPr>
          <a:xfrm rot="10800000">
            <a:off x="5798344" y="4352031"/>
            <a:ext cx="3024184" cy="1152128"/>
          </a:xfrm>
          <a:prstGeom prst="triangle">
            <a:avLst>
              <a:gd name="adj" fmla="val 0"/>
            </a:avLst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isósceles"/>
          <p:cNvSpPr/>
          <p:nvPr/>
        </p:nvSpPr>
        <p:spPr>
          <a:xfrm rot="16200000">
            <a:off x="2223694" y="3371841"/>
            <a:ext cx="3634376" cy="2250132"/>
          </a:xfrm>
          <a:prstGeom prst="triangle">
            <a:avLst>
              <a:gd name="adj" fmla="val 100000"/>
            </a:avLst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isósceles"/>
          <p:cNvSpPr/>
          <p:nvPr/>
        </p:nvSpPr>
        <p:spPr>
          <a:xfrm rot="5400000">
            <a:off x="576262" y="3649401"/>
            <a:ext cx="2772000" cy="2557388"/>
          </a:xfrm>
          <a:prstGeom prst="triangle">
            <a:avLst>
              <a:gd name="adj" fmla="val 99996"/>
            </a:avLst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899592" y="1412282"/>
            <a:ext cx="720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TIENEN UN ÁNGULO RECTO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51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0" y="32187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latin typeface="Adobe Fan Heiti Std B"/>
                <a:cs typeface="Aharoni" panose="02010803020104030203" pitchFamily="2" charset="-79"/>
              </a:rPr>
              <a:t>ACUTÁNGULO</a:t>
            </a:r>
          </a:p>
        </p:txBody>
      </p:sp>
      <p:sp>
        <p:nvSpPr>
          <p:cNvPr id="11" name="10 Triángulo isósceles"/>
          <p:cNvSpPr/>
          <p:nvPr/>
        </p:nvSpPr>
        <p:spPr>
          <a:xfrm rot="5400000">
            <a:off x="209601" y="2934626"/>
            <a:ext cx="3024184" cy="2448272"/>
          </a:xfrm>
          <a:prstGeom prst="triangle">
            <a:avLst/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Triángulo isósceles"/>
          <p:cNvSpPr/>
          <p:nvPr/>
        </p:nvSpPr>
        <p:spPr>
          <a:xfrm rot="3637172">
            <a:off x="2818010" y="3530879"/>
            <a:ext cx="3983813" cy="1608558"/>
          </a:xfrm>
          <a:prstGeom prst="triangle">
            <a:avLst>
              <a:gd name="adj" fmla="val 65586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isósceles"/>
          <p:cNvSpPr/>
          <p:nvPr/>
        </p:nvSpPr>
        <p:spPr>
          <a:xfrm rot="16652887">
            <a:off x="5815188" y="3247684"/>
            <a:ext cx="2772000" cy="2448000"/>
          </a:xfrm>
          <a:prstGeom prst="triangle">
            <a:avLst>
              <a:gd name="adj" fmla="val 79894"/>
            </a:avLst>
          </a:prstGeom>
          <a:gradFill flip="none" rotWithShape="1">
            <a:gsLst>
              <a:gs pos="0">
                <a:schemeClr val="accent4">
                  <a:lumMod val="0"/>
                  <a:lumOff val="100000"/>
                </a:schemeClr>
              </a:gs>
              <a:gs pos="35000">
                <a:schemeClr val="accent4">
                  <a:lumMod val="0"/>
                  <a:lumOff val="100000"/>
                </a:schemeClr>
              </a:gs>
              <a:gs pos="100000">
                <a:schemeClr val="accent4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899592" y="1412282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>
                <a:latin typeface="Arial Rounded MT Bold" panose="020F0704030504030204" pitchFamily="34" charset="0"/>
              </a:rPr>
              <a:t>TODOS SUS ÁNGULOS SON AGUDOS MIDEN MENOS DE 90°</a:t>
            </a:r>
            <a:endParaRPr lang="es-MX" sz="32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794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446</TotalTime>
  <Words>295</Words>
  <Application>Microsoft Office PowerPoint</Application>
  <PresentationFormat>Carta (216 x 279 mm)</PresentationFormat>
  <Paragraphs>68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Mirador</vt:lpstr>
      <vt:lpstr>Triángulos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Triángulos</dc:title>
  <dc:creator>PAOLA HUEZO ORTIZ RUBIO</dc:creator>
  <cp:lastModifiedBy>alunmo</cp:lastModifiedBy>
  <cp:revision>64</cp:revision>
  <dcterms:created xsi:type="dcterms:W3CDTF">2016-07-04T17:31:30Z</dcterms:created>
  <dcterms:modified xsi:type="dcterms:W3CDTF">2019-07-22T14:52:59Z</dcterms:modified>
</cp:coreProperties>
</file>