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024A1C3-A645-4CFF-B2FD-F3AEA3A4714F}">
  <a:tblStyle styleId="{1024A1C3-A645-4CFF-B2FD-F3AEA3A4714F}"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94ce4c0152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94ce4c0152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93218b0264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93218b0264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93218b0264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93218b0264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93218b0264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93218b0264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93218b0264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93218b0264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94ce4c0152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94ce4c0152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94ce4c0152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94ce4c0152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94ce4c0152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94ce4c0152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94ce4c0152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94ce4c0152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53" name="Shape 53"/>
        <p:cNvGrpSpPr/>
        <p:nvPr/>
      </p:nvGrpSpPr>
      <p:grpSpPr>
        <a:xfrm>
          <a:off x="0" y="0"/>
          <a:ext cx="0" cy="0"/>
          <a:chOff x="0" y="0"/>
          <a:chExt cx="0" cy="0"/>
        </a:xfrm>
      </p:grpSpPr>
      <p:sp>
        <p:nvSpPr>
          <p:cNvPr id="54" name="Google Shape;54;p13"/>
          <p:cNvSpPr txBox="1"/>
          <p:nvPr/>
        </p:nvSpPr>
        <p:spPr>
          <a:xfrm>
            <a:off x="-20100" y="213150"/>
            <a:ext cx="9184200" cy="812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1200"/>
              </a:spcBef>
              <a:spcAft>
                <a:spcPts val="1200"/>
              </a:spcAft>
              <a:buNone/>
            </a:pPr>
            <a:r>
              <a:rPr b="1" lang="es-419" sz="3100"/>
              <a:t>GEOMETRÍA</a:t>
            </a:r>
            <a:endParaRPr b="1" sz="3100"/>
          </a:p>
        </p:txBody>
      </p:sp>
      <p:sp>
        <p:nvSpPr>
          <p:cNvPr id="55" name="Google Shape;55;p13"/>
          <p:cNvSpPr txBox="1"/>
          <p:nvPr/>
        </p:nvSpPr>
        <p:spPr>
          <a:xfrm>
            <a:off x="732150" y="876975"/>
            <a:ext cx="7367700" cy="30000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200"/>
              </a:spcBef>
              <a:spcAft>
                <a:spcPts val="1200"/>
              </a:spcAft>
              <a:buNone/>
            </a:pPr>
            <a:r>
              <a:rPr b="1" lang="es-419" sz="1800">
                <a:solidFill>
                  <a:schemeClr val="dk1"/>
                </a:solidFill>
              </a:rPr>
              <a:t>Es una rama de las Matemáticas que estudia las propiedades y las características de las figuras en un plano o en el espacio y sus relaciones.  </a:t>
            </a:r>
            <a:r>
              <a:rPr lang="es-419" sz="1800">
                <a:solidFill>
                  <a:schemeClr val="dk1"/>
                </a:solidFill>
              </a:rPr>
              <a:t>Para utilizarla y aplicarla se requieren instrumentos de medición, técnicas de dibujo y, sobre todo, el razonamiento.</a:t>
            </a:r>
            <a:endParaRPr sz="1800">
              <a:solidFill>
                <a:schemeClr val="dk1"/>
              </a:solidFill>
            </a:endParaRPr>
          </a:p>
        </p:txBody>
      </p:sp>
      <p:sp>
        <p:nvSpPr>
          <p:cNvPr id="56" name="Google Shape;56;p13"/>
          <p:cNvSpPr txBox="1"/>
          <p:nvPr/>
        </p:nvSpPr>
        <p:spPr>
          <a:xfrm>
            <a:off x="719600" y="2469900"/>
            <a:ext cx="7367700" cy="20235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200"/>
              </a:spcBef>
              <a:spcAft>
                <a:spcPts val="0"/>
              </a:spcAft>
              <a:buNone/>
            </a:pPr>
            <a:r>
              <a:rPr lang="es-419" sz="1800">
                <a:solidFill>
                  <a:schemeClr val="dk1"/>
                </a:solidFill>
              </a:rPr>
              <a:t>Existen diversas ramas de la geometría, tales como la analítica, la diferencial, euclidiana y no euclidiana. Aquí revisaremos la </a:t>
            </a:r>
            <a:r>
              <a:rPr b="1" lang="es-419" sz="1800">
                <a:solidFill>
                  <a:schemeClr val="dk1"/>
                </a:solidFill>
              </a:rPr>
              <a:t>Geometría euclidiana</a:t>
            </a:r>
            <a:r>
              <a:rPr lang="es-419" sz="1800">
                <a:solidFill>
                  <a:schemeClr val="dk1"/>
                </a:solidFill>
              </a:rPr>
              <a:t> que estudia principalmente las figuras planas, es decir, aquellas de dos dimensiones, por eso se le conoce también como “geometría plana”.</a:t>
            </a:r>
            <a:endParaRPr sz="18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15" name="Shape 115"/>
        <p:cNvGrpSpPr/>
        <p:nvPr/>
      </p:nvGrpSpPr>
      <p:grpSpPr>
        <a:xfrm>
          <a:off x="0" y="0"/>
          <a:ext cx="0" cy="0"/>
          <a:chOff x="0" y="0"/>
          <a:chExt cx="0" cy="0"/>
        </a:xfrm>
      </p:grpSpPr>
      <p:sp>
        <p:nvSpPr>
          <p:cNvPr id="116" name="Google Shape;116;p22"/>
          <p:cNvSpPr txBox="1"/>
          <p:nvPr/>
        </p:nvSpPr>
        <p:spPr>
          <a:xfrm>
            <a:off x="2520825" y="1540125"/>
            <a:ext cx="6174900" cy="3000000"/>
          </a:xfrm>
          <a:prstGeom prst="rect">
            <a:avLst/>
          </a:prstGeom>
          <a:noFill/>
          <a:ln>
            <a:noFill/>
          </a:ln>
        </p:spPr>
        <p:txBody>
          <a:bodyPr anchorCtr="0" anchor="ctr" bIns="91425" lIns="91425" spcFirstLastPara="1" rIns="91425" wrap="square" tIns="91425">
            <a:noAutofit/>
          </a:bodyPr>
          <a:lstStyle/>
          <a:p>
            <a:pPr indent="0" lvl="0" marL="0" rtl="0" algn="just">
              <a:lnSpc>
                <a:spcPct val="115000"/>
              </a:lnSpc>
              <a:spcBef>
                <a:spcPts val="0"/>
              </a:spcBef>
              <a:spcAft>
                <a:spcPts val="0"/>
              </a:spcAft>
              <a:buNone/>
            </a:pPr>
            <a:r>
              <a:rPr b="1" lang="es-419" sz="1800">
                <a:highlight>
                  <a:srgbClr val="CFE2F3"/>
                </a:highlight>
              </a:rPr>
              <a:t>Aportaciones</a:t>
            </a:r>
            <a:endParaRPr b="1" sz="1800">
              <a:highlight>
                <a:srgbClr val="CFE2F3"/>
              </a:highlight>
            </a:endParaRPr>
          </a:p>
          <a:p>
            <a:pPr indent="0" lvl="0" marL="0" rtl="0" algn="just">
              <a:lnSpc>
                <a:spcPct val="115000"/>
              </a:lnSpc>
              <a:spcBef>
                <a:spcPts val="0"/>
              </a:spcBef>
              <a:spcAft>
                <a:spcPts val="0"/>
              </a:spcAft>
              <a:buNone/>
            </a:pPr>
            <a:r>
              <a:rPr lang="es-419" sz="1800">
                <a:highlight>
                  <a:srgbClr val="CFE2F3"/>
                </a:highlight>
              </a:rPr>
              <a:t>Los elementos, es una de las obras científicas más conocidas del mundo y era una recopilación del conocimiento impartido en el centro académico.</a:t>
            </a:r>
            <a:endParaRPr sz="1800">
              <a:highlight>
                <a:srgbClr val="CFE2F3"/>
              </a:highlight>
            </a:endParaRPr>
          </a:p>
          <a:p>
            <a:pPr indent="0" lvl="0" marL="0" rtl="0" algn="just">
              <a:lnSpc>
                <a:spcPct val="115000"/>
              </a:lnSpc>
              <a:spcBef>
                <a:spcPts val="0"/>
              </a:spcBef>
              <a:spcAft>
                <a:spcPts val="0"/>
              </a:spcAft>
              <a:buNone/>
            </a:pPr>
            <a:r>
              <a:rPr lang="es-419" sz="1800">
                <a:highlight>
                  <a:srgbClr val="CFE2F3"/>
                </a:highlight>
              </a:rPr>
              <a:t>El estudio de las propiedades de líneas y planos, círculos y esferas, triángulos y conos, etc. Es decir, de las formas regulares.</a:t>
            </a:r>
            <a:endParaRPr sz="1800">
              <a:highlight>
                <a:srgbClr val="CFE2F3"/>
              </a:highlight>
            </a:endParaRPr>
          </a:p>
          <a:p>
            <a:pPr indent="0" lvl="0" marL="0" rtl="0" algn="just">
              <a:lnSpc>
                <a:spcPct val="115000"/>
              </a:lnSpc>
              <a:spcBef>
                <a:spcPts val="0"/>
              </a:spcBef>
              <a:spcAft>
                <a:spcPts val="0"/>
              </a:spcAft>
              <a:buNone/>
            </a:pPr>
            <a:r>
              <a:rPr lang="es-419" sz="1800">
                <a:highlight>
                  <a:srgbClr val="CFE2F3"/>
                </a:highlight>
              </a:rPr>
              <a:t>En los libros VII, VIII y IX de los elementos se estudia la teoría de la divisibilidad</a:t>
            </a:r>
            <a:endParaRPr sz="1800">
              <a:highlight>
                <a:srgbClr val="CFE2F3"/>
              </a:highlight>
            </a:endParaRPr>
          </a:p>
          <a:p>
            <a:pPr indent="0" lvl="0" marL="0" rtl="0" algn="just">
              <a:lnSpc>
                <a:spcPct val="115000"/>
              </a:lnSpc>
              <a:spcBef>
                <a:spcPts val="0"/>
              </a:spcBef>
              <a:spcAft>
                <a:spcPts val="0"/>
              </a:spcAft>
              <a:buNone/>
            </a:pPr>
            <a:r>
              <a:rPr lang="es-419" sz="1800">
                <a:highlight>
                  <a:srgbClr val="CFE2F3"/>
                </a:highlight>
              </a:rPr>
              <a:t>La suma de los ángulos interiores de cualquier triángulo es 180°</a:t>
            </a:r>
            <a:endParaRPr sz="1800">
              <a:highlight>
                <a:srgbClr val="CFE2F3"/>
              </a:highlight>
            </a:endParaRPr>
          </a:p>
          <a:p>
            <a:pPr indent="0" lvl="0" marL="0" rtl="0" algn="l">
              <a:lnSpc>
                <a:spcPct val="115000"/>
              </a:lnSpc>
              <a:spcBef>
                <a:spcPts val="1200"/>
              </a:spcBef>
              <a:spcAft>
                <a:spcPts val="0"/>
              </a:spcAft>
              <a:buNone/>
            </a:pPr>
            <a:r>
              <a:rPr lang="es-419" sz="1200">
                <a:highlight>
                  <a:srgbClr val="FFFFFF"/>
                </a:highlight>
              </a:rPr>
              <a:t> </a:t>
            </a:r>
            <a:endParaRPr sz="1200">
              <a:highlight>
                <a:srgbClr val="FFFFFF"/>
              </a:highlight>
            </a:endParaRPr>
          </a:p>
        </p:txBody>
      </p:sp>
      <p:sp>
        <p:nvSpPr>
          <p:cNvPr id="117" name="Google Shape;117;p22"/>
          <p:cNvSpPr txBox="1"/>
          <p:nvPr/>
        </p:nvSpPr>
        <p:spPr>
          <a:xfrm>
            <a:off x="549188" y="3738000"/>
            <a:ext cx="1859100" cy="483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s-419" sz="1800">
                <a:solidFill>
                  <a:schemeClr val="dk1"/>
                </a:solidFill>
                <a:highlight>
                  <a:srgbClr val="CFE2F3"/>
                </a:highlight>
              </a:rPr>
              <a:t>Euclides de </a:t>
            </a:r>
            <a:endParaRPr b="1" sz="1800">
              <a:solidFill>
                <a:schemeClr val="dk1"/>
              </a:solidFill>
              <a:highlight>
                <a:srgbClr val="CFE2F3"/>
              </a:highlight>
            </a:endParaRPr>
          </a:p>
          <a:p>
            <a:pPr indent="0" lvl="0" marL="0" rtl="0" algn="ctr">
              <a:lnSpc>
                <a:spcPct val="115000"/>
              </a:lnSpc>
              <a:spcBef>
                <a:spcPts val="0"/>
              </a:spcBef>
              <a:spcAft>
                <a:spcPts val="0"/>
              </a:spcAft>
              <a:buNone/>
            </a:pPr>
            <a:r>
              <a:rPr b="1" lang="es-419" sz="1800">
                <a:solidFill>
                  <a:schemeClr val="dk1"/>
                </a:solidFill>
                <a:highlight>
                  <a:srgbClr val="CFE2F3"/>
                </a:highlight>
              </a:rPr>
              <a:t>Alejandría</a:t>
            </a:r>
            <a:endParaRPr b="1" sz="1800">
              <a:solidFill>
                <a:schemeClr val="dk1"/>
              </a:solidFill>
              <a:highlight>
                <a:srgbClr val="CFE2F3"/>
              </a:highlight>
            </a:endParaRPr>
          </a:p>
        </p:txBody>
      </p:sp>
      <p:sp>
        <p:nvSpPr>
          <p:cNvPr id="118" name="Google Shape;118;p22"/>
          <p:cNvSpPr txBox="1"/>
          <p:nvPr/>
        </p:nvSpPr>
        <p:spPr>
          <a:xfrm>
            <a:off x="662025" y="292825"/>
            <a:ext cx="7906200" cy="7767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es-419" sz="1800">
                <a:solidFill>
                  <a:schemeClr val="dk1"/>
                </a:solidFill>
                <a:highlight>
                  <a:srgbClr val="CFE2F3"/>
                </a:highlight>
              </a:rPr>
              <a:t>Se desconoce su fecha de nacimiento y muerte, aunque según algunos datos apuntan al 330 – 275 a.C.</a:t>
            </a:r>
            <a:endParaRPr sz="1800">
              <a:solidFill>
                <a:schemeClr val="dk1"/>
              </a:solidFill>
              <a:highlight>
                <a:srgbClr val="CFE2F3"/>
              </a:highlight>
            </a:endParaRPr>
          </a:p>
        </p:txBody>
      </p:sp>
      <p:pic>
        <p:nvPicPr>
          <p:cNvPr id="119" name="Google Shape;119;p22"/>
          <p:cNvPicPr preferRelativeResize="0"/>
          <p:nvPr/>
        </p:nvPicPr>
        <p:blipFill>
          <a:blip r:embed="rId3">
            <a:alphaModFix/>
          </a:blip>
          <a:stretch>
            <a:fillRect/>
          </a:stretch>
        </p:blipFill>
        <p:spPr>
          <a:xfrm>
            <a:off x="662025" y="1210100"/>
            <a:ext cx="1633425" cy="2387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60" name="Shape 60"/>
        <p:cNvGrpSpPr/>
        <p:nvPr/>
      </p:nvGrpSpPr>
      <p:grpSpPr>
        <a:xfrm>
          <a:off x="0" y="0"/>
          <a:ext cx="0" cy="0"/>
          <a:chOff x="0" y="0"/>
          <a:chExt cx="0" cy="0"/>
        </a:xfrm>
      </p:grpSpPr>
      <p:sp>
        <p:nvSpPr>
          <p:cNvPr id="61" name="Google Shape;61;p14"/>
          <p:cNvSpPr txBox="1"/>
          <p:nvPr/>
        </p:nvSpPr>
        <p:spPr>
          <a:xfrm>
            <a:off x="2248300" y="1958950"/>
            <a:ext cx="6417600" cy="26550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1200">
              <a:highlight>
                <a:srgbClr val="FFFFFF"/>
              </a:highlight>
            </a:endParaRPr>
          </a:p>
          <a:p>
            <a:pPr indent="0" lvl="0" marL="0" rtl="0" algn="l">
              <a:lnSpc>
                <a:spcPct val="115000"/>
              </a:lnSpc>
              <a:spcBef>
                <a:spcPts val="0"/>
              </a:spcBef>
              <a:spcAft>
                <a:spcPts val="0"/>
              </a:spcAft>
              <a:buNone/>
            </a:pPr>
            <a:r>
              <a:rPr b="1" lang="es-419" sz="1800">
                <a:highlight>
                  <a:srgbClr val="CFE2F3"/>
                </a:highlight>
              </a:rPr>
              <a:t>Aportaciones</a:t>
            </a:r>
            <a:endParaRPr b="1" sz="1800">
              <a:highlight>
                <a:srgbClr val="CFE2F3"/>
              </a:highlight>
            </a:endParaRPr>
          </a:p>
          <a:p>
            <a:pPr indent="0" lvl="0" marL="0" rtl="0" algn="l">
              <a:lnSpc>
                <a:spcPct val="115000"/>
              </a:lnSpc>
              <a:spcBef>
                <a:spcPts val="0"/>
              </a:spcBef>
              <a:spcAft>
                <a:spcPts val="0"/>
              </a:spcAft>
              <a:buNone/>
            </a:pPr>
            <a:r>
              <a:t/>
            </a:r>
            <a:endParaRPr b="1" sz="1800">
              <a:highlight>
                <a:srgbClr val="CFE2F3"/>
              </a:highlight>
            </a:endParaRPr>
          </a:p>
          <a:p>
            <a:pPr indent="0" lvl="0" marL="0" rtl="0" algn="just">
              <a:lnSpc>
                <a:spcPct val="115000"/>
              </a:lnSpc>
              <a:spcBef>
                <a:spcPts val="0"/>
              </a:spcBef>
              <a:spcAft>
                <a:spcPts val="0"/>
              </a:spcAft>
              <a:buNone/>
            </a:pPr>
            <a:r>
              <a:rPr lang="es-419" sz="1800">
                <a:highlight>
                  <a:srgbClr val="CFE2F3"/>
                </a:highlight>
              </a:rPr>
              <a:t>Fue el primero que </a:t>
            </a:r>
            <a:r>
              <a:rPr lang="es-419" sz="1800">
                <a:highlight>
                  <a:srgbClr val="CFE2F3"/>
                </a:highlight>
              </a:rPr>
              <a:t>comparó</a:t>
            </a:r>
            <a:r>
              <a:rPr lang="es-419" sz="1800">
                <a:highlight>
                  <a:srgbClr val="CFE2F3"/>
                </a:highlight>
              </a:rPr>
              <a:t> la magnitud del Sol con la de la luna, manifestó que la luna es 720 veces menor que el sol.</a:t>
            </a:r>
            <a:endParaRPr sz="1800">
              <a:highlight>
                <a:srgbClr val="CFE2F3"/>
              </a:highlight>
            </a:endParaRPr>
          </a:p>
          <a:p>
            <a:pPr indent="0" lvl="0" marL="0" rtl="0" algn="l">
              <a:lnSpc>
                <a:spcPct val="115000"/>
              </a:lnSpc>
              <a:spcBef>
                <a:spcPts val="0"/>
              </a:spcBef>
              <a:spcAft>
                <a:spcPts val="0"/>
              </a:spcAft>
              <a:buNone/>
            </a:pPr>
            <a:r>
              <a:t/>
            </a:r>
            <a:endParaRPr sz="1800">
              <a:highlight>
                <a:srgbClr val="CFE2F3"/>
              </a:highlight>
            </a:endParaRPr>
          </a:p>
          <a:p>
            <a:pPr indent="0" lvl="0" marL="0" rtl="0" algn="just">
              <a:lnSpc>
                <a:spcPct val="115000"/>
              </a:lnSpc>
              <a:spcBef>
                <a:spcPts val="0"/>
              </a:spcBef>
              <a:spcAft>
                <a:spcPts val="0"/>
              </a:spcAft>
              <a:buNone/>
            </a:pPr>
            <a:r>
              <a:rPr lang="es-419" sz="1800">
                <a:highlight>
                  <a:srgbClr val="CFE2F3"/>
                </a:highlight>
              </a:rPr>
              <a:t>Estableció que el año estaría compuesto por 365 días, </a:t>
            </a:r>
            <a:r>
              <a:rPr lang="es-419" sz="1800">
                <a:highlight>
                  <a:srgbClr val="CFE2F3"/>
                </a:highlight>
              </a:rPr>
              <a:t>nombró</a:t>
            </a:r>
            <a:r>
              <a:rPr lang="es-419" sz="1800">
                <a:highlight>
                  <a:srgbClr val="CFE2F3"/>
                </a:highlight>
              </a:rPr>
              <a:t> las cuatro estaciones del año.</a:t>
            </a:r>
            <a:endParaRPr sz="1800">
              <a:highlight>
                <a:srgbClr val="CFE2F3"/>
              </a:highlight>
            </a:endParaRPr>
          </a:p>
          <a:p>
            <a:pPr indent="0" lvl="0" marL="457200" rtl="0" algn="l">
              <a:lnSpc>
                <a:spcPct val="115000"/>
              </a:lnSpc>
              <a:spcBef>
                <a:spcPts val="0"/>
              </a:spcBef>
              <a:spcAft>
                <a:spcPts val="0"/>
              </a:spcAft>
              <a:buNone/>
            </a:pPr>
            <a:r>
              <a:t/>
            </a:r>
            <a:endParaRPr>
              <a:highlight>
                <a:srgbClr val="FFFFFF"/>
              </a:highlight>
            </a:endParaRPr>
          </a:p>
        </p:txBody>
      </p:sp>
      <p:sp>
        <p:nvSpPr>
          <p:cNvPr id="62" name="Google Shape;62;p14"/>
          <p:cNvSpPr txBox="1"/>
          <p:nvPr/>
        </p:nvSpPr>
        <p:spPr>
          <a:xfrm>
            <a:off x="326550" y="4404575"/>
            <a:ext cx="1911300" cy="356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s-419" sz="1800">
                <a:solidFill>
                  <a:schemeClr val="dk1"/>
                </a:solidFill>
                <a:highlight>
                  <a:srgbClr val="CFE2F3"/>
                </a:highlight>
              </a:rPr>
              <a:t>Tales de Mileto</a:t>
            </a:r>
            <a:endParaRPr sz="2000">
              <a:highlight>
                <a:srgbClr val="CFE2F3"/>
              </a:highlight>
            </a:endParaRPr>
          </a:p>
        </p:txBody>
      </p:sp>
      <p:sp>
        <p:nvSpPr>
          <p:cNvPr id="63" name="Google Shape;63;p14"/>
          <p:cNvSpPr txBox="1"/>
          <p:nvPr/>
        </p:nvSpPr>
        <p:spPr>
          <a:xfrm>
            <a:off x="0" y="89800"/>
            <a:ext cx="9144000" cy="684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s-419" sz="2800">
                <a:solidFill>
                  <a:schemeClr val="dk1"/>
                </a:solidFill>
              </a:rPr>
              <a:t>Antecedentes de la Geometría</a:t>
            </a:r>
            <a:endParaRPr/>
          </a:p>
        </p:txBody>
      </p:sp>
      <p:sp>
        <p:nvSpPr>
          <p:cNvPr id="64" name="Google Shape;64;p14"/>
          <p:cNvSpPr txBox="1"/>
          <p:nvPr/>
        </p:nvSpPr>
        <p:spPr>
          <a:xfrm>
            <a:off x="326550" y="773800"/>
            <a:ext cx="8490900" cy="1296300"/>
          </a:xfrm>
          <a:prstGeom prst="rect">
            <a:avLst/>
          </a:prstGeom>
          <a:solidFill>
            <a:srgbClr val="CFE2F3"/>
          </a:solid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800">
                <a:solidFill>
                  <a:schemeClr val="dk1"/>
                </a:solidFill>
                <a:highlight>
                  <a:srgbClr val="CFE2F3"/>
                </a:highlight>
              </a:rPr>
              <a:t>Filósofo y matemático griego.</a:t>
            </a:r>
            <a:endParaRPr sz="1800">
              <a:solidFill>
                <a:schemeClr val="dk1"/>
              </a:solidFill>
              <a:highlight>
                <a:srgbClr val="CFE2F3"/>
              </a:highlight>
            </a:endParaRPr>
          </a:p>
          <a:p>
            <a:pPr indent="0" lvl="0" marL="0" rtl="0" algn="l">
              <a:lnSpc>
                <a:spcPct val="115000"/>
              </a:lnSpc>
              <a:spcBef>
                <a:spcPts val="0"/>
              </a:spcBef>
              <a:spcAft>
                <a:spcPts val="0"/>
              </a:spcAft>
              <a:buNone/>
            </a:pPr>
            <a:r>
              <a:rPr lang="es-419" sz="1800">
                <a:solidFill>
                  <a:schemeClr val="dk1"/>
                </a:solidFill>
                <a:highlight>
                  <a:srgbClr val="CFE2F3"/>
                </a:highlight>
              </a:rPr>
              <a:t>Nació en el año 624 a.C. en Mileto en la Ciudad Griega en la Jonia (hoy Turquía).</a:t>
            </a:r>
            <a:endParaRPr sz="1800">
              <a:solidFill>
                <a:schemeClr val="dk1"/>
              </a:solidFill>
              <a:highlight>
                <a:srgbClr val="CFE2F3"/>
              </a:highlight>
            </a:endParaRPr>
          </a:p>
          <a:p>
            <a:pPr indent="0" lvl="0" marL="0" rtl="0" algn="l">
              <a:lnSpc>
                <a:spcPct val="115000"/>
              </a:lnSpc>
              <a:spcBef>
                <a:spcPts val="0"/>
              </a:spcBef>
              <a:spcAft>
                <a:spcPts val="0"/>
              </a:spcAft>
              <a:buNone/>
            </a:pPr>
            <a:r>
              <a:rPr lang="es-419" sz="1800">
                <a:solidFill>
                  <a:schemeClr val="dk1"/>
                </a:solidFill>
                <a:highlight>
                  <a:srgbClr val="CFE2F3"/>
                </a:highlight>
              </a:rPr>
              <a:t>Murió en el 543a.c.</a:t>
            </a:r>
            <a:endParaRPr>
              <a:highlight>
                <a:srgbClr val="CFE2F3"/>
              </a:highlight>
            </a:endParaRPr>
          </a:p>
        </p:txBody>
      </p:sp>
      <p:pic>
        <p:nvPicPr>
          <p:cNvPr id="65" name="Google Shape;65;p14"/>
          <p:cNvPicPr preferRelativeResize="0"/>
          <p:nvPr/>
        </p:nvPicPr>
        <p:blipFill>
          <a:blip r:embed="rId3">
            <a:alphaModFix/>
          </a:blip>
          <a:stretch>
            <a:fillRect/>
          </a:stretch>
        </p:blipFill>
        <p:spPr>
          <a:xfrm>
            <a:off x="459075" y="2070100"/>
            <a:ext cx="1535550" cy="2195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69" name="Shape 69"/>
        <p:cNvGrpSpPr/>
        <p:nvPr/>
      </p:nvGrpSpPr>
      <p:grpSpPr>
        <a:xfrm>
          <a:off x="0" y="0"/>
          <a:ext cx="0" cy="0"/>
          <a:chOff x="0" y="0"/>
          <a:chExt cx="0" cy="0"/>
        </a:xfrm>
      </p:grpSpPr>
      <p:sp>
        <p:nvSpPr>
          <p:cNvPr id="70" name="Google Shape;70;p15"/>
          <p:cNvSpPr txBox="1"/>
          <p:nvPr>
            <p:ph idx="1" type="body"/>
          </p:nvPr>
        </p:nvSpPr>
        <p:spPr>
          <a:xfrm>
            <a:off x="311700" y="496650"/>
            <a:ext cx="8520600" cy="141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solidFill>
                  <a:schemeClr val="dk1"/>
                </a:solidFill>
                <a:highlight>
                  <a:srgbClr val="CFE2F3"/>
                </a:highlight>
              </a:rPr>
              <a:t>Es el primer matemático al que se le haya atribuido un descubrimiento, al usar el razonamiento deductivo aplicado a la geometría.</a:t>
            </a:r>
            <a:endParaRPr>
              <a:solidFill>
                <a:schemeClr val="dk1"/>
              </a:solidFill>
              <a:highlight>
                <a:srgbClr val="CFE2F3"/>
              </a:highlight>
            </a:endParaRPr>
          </a:p>
          <a:p>
            <a:pPr indent="0" lvl="0" marL="457200" rtl="0" algn="l">
              <a:spcBef>
                <a:spcPts val="0"/>
              </a:spcBef>
              <a:spcAft>
                <a:spcPts val="0"/>
              </a:spcAft>
              <a:buNone/>
            </a:pPr>
            <a:r>
              <a:t/>
            </a:r>
            <a:endParaRPr>
              <a:solidFill>
                <a:schemeClr val="dk1"/>
              </a:solidFill>
              <a:highlight>
                <a:srgbClr val="FFFFFF"/>
              </a:highlight>
            </a:endParaRPr>
          </a:p>
          <a:p>
            <a:pPr indent="0" lvl="0" marL="0" rtl="0" algn="l">
              <a:spcBef>
                <a:spcPts val="1200"/>
              </a:spcBef>
              <a:spcAft>
                <a:spcPts val="0"/>
              </a:spcAft>
              <a:buNone/>
            </a:pPr>
            <a:r>
              <a:rPr lang="es-419">
                <a:solidFill>
                  <a:schemeClr val="dk1"/>
                </a:solidFill>
              </a:rPr>
              <a:t>Calculo la altura de una de las pirámides de Egipto tras dibujar en la arena un círculo con un radio igual a su estatura y situarse en el centro cuando la sombra tocó la circunferencia, esto es, cuando la longitud de la sombra era igual que la altura, uno de sus ayudantes midió la sombra de la pirámide y de esta forma pudieron saber la altura, de la misma.</a:t>
            </a:r>
            <a:endParaRPr>
              <a:solidFill>
                <a:schemeClr val="dk1"/>
              </a:solidFill>
            </a:endParaRPr>
          </a:p>
          <a:p>
            <a:pPr indent="0" lvl="0" marL="457200" rtl="0" algn="l">
              <a:spcBef>
                <a:spcPts val="1200"/>
              </a:spcBef>
              <a:spcAft>
                <a:spcPts val="0"/>
              </a:spcAft>
              <a:buNone/>
            </a:pPr>
            <a:r>
              <a:t/>
            </a:r>
            <a:endParaRPr>
              <a:solidFill>
                <a:schemeClr val="dk1"/>
              </a:solidFill>
              <a:highlight>
                <a:srgbClr val="FFFFFF"/>
              </a:highlight>
            </a:endParaRPr>
          </a:p>
          <a:p>
            <a:pPr indent="0" lvl="0" marL="457200" rtl="0" algn="l">
              <a:spcBef>
                <a:spcPts val="0"/>
              </a:spcBef>
              <a:spcAft>
                <a:spcPts val="0"/>
              </a:spcAft>
              <a:buNone/>
            </a:pPr>
            <a:r>
              <a:t/>
            </a:r>
            <a:endParaRPr>
              <a:solidFill>
                <a:schemeClr val="dk1"/>
              </a:solidFill>
              <a:highlight>
                <a:srgbClr val="FFFFFF"/>
              </a:highlight>
            </a:endParaRPr>
          </a:p>
          <a:p>
            <a:pPr indent="0" lvl="0" marL="0" rtl="0" algn="l">
              <a:spcBef>
                <a:spcPts val="0"/>
              </a:spcBef>
              <a:spcAft>
                <a:spcPts val="1600"/>
              </a:spcAft>
              <a:buNone/>
            </a:pPr>
            <a:r>
              <a:t/>
            </a:r>
            <a:endParaRPr/>
          </a:p>
        </p:txBody>
      </p:sp>
      <p:sp>
        <p:nvSpPr>
          <p:cNvPr id="71" name="Google Shape;71;p15"/>
          <p:cNvSpPr txBox="1"/>
          <p:nvPr/>
        </p:nvSpPr>
        <p:spPr>
          <a:xfrm>
            <a:off x="430975" y="1911150"/>
            <a:ext cx="81885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None/>
            </a:pPr>
            <a:r>
              <a:t/>
            </a:r>
            <a:endParaRPr sz="1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75" name="Shape 75"/>
        <p:cNvGrpSpPr/>
        <p:nvPr/>
      </p:nvGrpSpPr>
      <p:grpSpPr>
        <a:xfrm>
          <a:off x="0" y="0"/>
          <a:ext cx="0" cy="0"/>
          <a:chOff x="0" y="0"/>
          <a:chExt cx="0" cy="0"/>
        </a:xfrm>
      </p:grpSpPr>
      <p:sp>
        <p:nvSpPr>
          <p:cNvPr id="76" name="Google Shape;76;p16"/>
          <p:cNvSpPr txBox="1"/>
          <p:nvPr>
            <p:ph type="title"/>
          </p:nvPr>
        </p:nvSpPr>
        <p:spPr>
          <a:xfrm>
            <a:off x="389325" y="3676025"/>
            <a:ext cx="1990200" cy="7059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s-419" sz="1800">
                <a:highlight>
                  <a:srgbClr val="CFE2F3"/>
                </a:highlight>
              </a:rPr>
              <a:t>Pitágoras </a:t>
            </a:r>
            <a:endParaRPr b="1" sz="1800">
              <a:highlight>
                <a:srgbClr val="CFE2F3"/>
              </a:highlight>
            </a:endParaRPr>
          </a:p>
          <a:p>
            <a:pPr indent="0" lvl="0" marL="0" rtl="0" algn="ctr">
              <a:lnSpc>
                <a:spcPct val="115000"/>
              </a:lnSpc>
              <a:spcBef>
                <a:spcPts val="0"/>
              </a:spcBef>
              <a:spcAft>
                <a:spcPts val="0"/>
              </a:spcAft>
              <a:buClr>
                <a:schemeClr val="dk1"/>
              </a:buClr>
              <a:buSzPts val="1100"/>
              <a:buFont typeface="Arial"/>
              <a:buNone/>
            </a:pPr>
            <a:r>
              <a:rPr b="1" lang="es-419" sz="1800">
                <a:highlight>
                  <a:srgbClr val="CFE2F3"/>
                </a:highlight>
              </a:rPr>
              <a:t>de Samos</a:t>
            </a:r>
            <a:endParaRPr b="1" sz="1800">
              <a:highlight>
                <a:srgbClr val="CFE2F3"/>
              </a:highlight>
            </a:endParaRPr>
          </a:p>
          <a:p>
            <a:pPr indent="0" lvl="0" marL="0" rtl="0" algn="l">
              <a:lnSpc>
                <a:spcPct val="115000"/>
              </a:lnSpc>
              <a:spcBef>
                <a:spcPts val="1200"/>
              </a:spcBef>
              <a:spcAft>
                <a:spcPts val="0"/>
              </a:spcAft>
              <a:buClr>
                <a:schemeClr val="dk1"/>
              </a:buClr>
              <a:buSzPts val="1100"/>
              <a:buFont typeface="Arial"/>
              <a:buNone/>
            </a:pPr>
            <a:r>
              <a:rPr b="1" lang="es-419" sz="1200">
                <a:highlight>
                  <a:srgbClr val="FFFFFF"/>
                </a:highlight>
              </a:rPr>
              <a:t> </a:t>
            </a:r>
            <a:endParaRPr b="1" sz="1200">
              <a:highlight>
                <a:srgbClr val="FFFFFF"/>
              </a:highlight>
            </a:endParaRPr>
          </a:p>
          <a:p>
            <a:pPr indent="0" lvl="0" marL="0" rtl="0" algn="l">
              <a:spcBef>
                <a:spcPts val="0"/>
              </a:spcBef>
              <a:spcAft>
                <a:spcPts val="0"/>
              </a:spcAft>
              <a:buNone/>
            </a:pPr>
            <a:r>
              <a:t/>
            </a:r>
            <a:endParaRPr/>
          </a:p>
        </p:txBody>
      </p:sp>
      <p:pic>
        <p:nvPicPr>
          <p:cNvPr id="77" name="Google Shape;77;p16"/>
          <p:cNvPicPr preferRelativeResize="0"/>
          <p:nvPr/>
        </p:nvPicPr>
        <p:blipFill>
          <a:blip r:embed="rId3">
            <a:alphaModFix/>
          </a:blip>
          <a:stretch>
            <a:fillRect/>
          </a:stretch>
        </p:blipFill>
        <p:spPr>
          <a:xfrm>
            <a:off x="500675" y="1263738"/>
            <a:ext cx="1767500" cy="2284975"/>
          </a:xfrm>
          <a:prstGeom prst="rect">
            <a:avLst/>
          </a:prstGeom>
          <a:noFill/>
          <a:ln>
            <a:noFill/>
          </a:ln>
        </p:spPr>
      </p:pic>
      <p:sp>
        <p:nvSpPr>
          <p:cNvPr id="78" name="Google Shape;78;p16"/>
          <p:cNvSpPr txBox="1"/>
          <p:nvPr/>
        </p:nvSpPr>
        <p:spPr>
          <a:xfrm>
            <a:off x="500675" y="233725"/>
            <a:ext cx="8329800" cy="9027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200"/>
              </a:spcBef>
              <a:spcAft>
                <a:spcPts val="0"/>
              </a:spcAft>
              <a:buNone/>
            </a:pPr>
            <a:r>
              <a:rPr lang="es-419" sz="1800">
                <a:highlight>
                  <a:srgbClr val="CFE2F3"/>
                </a:highlight>
              </a:rPr>
              <a:t>Nació en una isla en la región de la Jonia griega en el año 572 a.C.</a:t>
            </a:r>
            <a:endParaRPr sz="1800">
              <a:highlight>
                <a:srgbClr val="CFE2F3"/>
              </a:highlight>
            </a:endParaRPr>
          </a:p>
          <a:p>
            <a:pPr indent="0" lvl="0" marL="0" rtl="0" algn="l">
              <a:lnSpc>
                <a:spcPct val="115000"/>
              </a:lnSpc>
              <a:spcBef>
                <a:spcPts val="1200"/>
              </a:spcBef>
              <a:spcAft>
                <a:spcPts val="1200"/>
              </a:spcAft>
              <a:buNone/>
            </a:pPr>
            <a:r>
              <a:rPr lang="es-419" sz="1800"/>
              <a:t>Murió en el año 490 a.C</a:t>
            </a:r>
            <a:endParaRPr sz="1800"/>
          </a:p>
        </p:txBody>
      </p:sp>
      <p:sp>
        <p:nvSpPr>
          <p:cNvPr id="79" name="Google Shape;79;p16"/>
          <p:cNvSpPr txBox="1"/>
          <p:nvPr/>
        </p:nvSpPr>
        <p:spPr>
          <a:xfrm>
            <a:off x="2666475" y="1754950"/>
            <a:ext cx="6026700" cy="20697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200"/>
              </a:spcBef>
              <a:spcAft>
                <a:spcPts val="0"/>
              </a:spcAft>
              <a:buNone/>
            </a:pPr>
            <a:r>
              <a:rPr b="1" lang="es-419" sz="1800">
                <a:highlight>
                  <a:srgbClr val="CFE2F3"/>
                </a:highlight>
              </a:rPr>
              <a:t>Aportaciones</a:t>
            </a:r>
            <a:endParaRPr b="1" sz="1800">
              <a:highlight>
                <a:srgbClr val="CFE2F3"/>
              </a:highlight>
            </a:endParaRPr>
          </a:p>
          <a:p>
            <a:pPr indent="0" lvl="0" marL="0" rtl="0" algn="just">
              <a:lnSpc>
                <a:spcPct val="115000"/>
              </a:lnSpc>
              <a:spcBef>
                <a:spcPts val="1200"/>
              </a:spcBef>
              <a:spcAft>
                <a:spcPts val="0"/>
              </a:spcAft>
              <a:buNone/>
            </a:pPr>
            <a:r>
              <a:rPr lang="es-419" sz="1800">
                <a:highlight>
                  <a:srgbClr val="CFE2F3"/>
                </a:highlight>
              </a:rPr>
              <a:t>Fue el más influyente pensador de los llamados presocráticos (generador de pensadores que buscaban explicaciones naturales a los fenómenos que observaban) y es considerado el primer matemático para puro.</a:t>
            </a:r>
            <a:endParaRPr sz="1800">
              <a:highlight>
                <a:srgbClr val="CFE2F3"/>
              </a:highlight>
            </a:endParaRPr>
          </a:p>
          <a:p>
            <a:pPr indent="0" lvl="0" marL="0" rtl="0" algn="just">
              <a:lnSpc>
                <a:spcPct val="115000"/>
              </a:lnSpc>
              <a:spcBef>
                <a:spcPts val="1200"/>
              </a:spcBef>
              <a:spcAft>
                <a:spcPts val="0"/>
              </a:spcAft>
              <a:buNone/>
            </a:pPr>
            <a:r>
              <a:rPr lang="es-419" sz="1800">
                <a:highlight>
                  <a:srgbClr val="CFE2F3"/>
                </a:highlight>
              </a:rPr>
              <a:t>Observó</a:t>
            </a:r>
            <a:r>
              <a:rPr lang="es-419" sz="1800">
                <a:highlight>
                  <a:srgbClr val="CFE2F3"/>
                </a:highlight>
              </a:rPr>
              <a:t> la relación entre los números y sus constantes, descubre así los números irracionales que surgen ante la incapacidad de expresar valores en fracciones de números enteros.</a:t>
            </a:r>
            <a:endParaRPr sz="1800">
              <a:highlight>
                <a:srgbClr val="CFE2F3"/>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83" name="Shape 83"/>
        <p:cNvGrpSpPr/>
        <p:nvPr/>
      </p:nvGrpSpPr>
      <p:grpSpPr>
        <a:xfrm>
          <a:off x="0" y="0"/>
          <a:ext cx="0" cy="0"/>
          <a:chOff x="0" y="0"/>
          <a:chExt cx="0" cy="0"/>
        </a:xfrm>
      </p:grpSpPr>
      <p:graphicFrame>
        <p:nvGraphicFramePr>
          <p:cNvPr id="84" name="Google Shape;84;p17"/>
          <p:cNvGraphicFramePr/>
          <p:nvPr/>
        </p:nvGraphicFramePr>
        <p:xfrm>
          <a:off x="152400" y="152400"/>
          <a:ext cx="3000000" cy="3000000"/>
        </p:xfrm>
        <a:graphic>
          <a:graphicData uri="http://schemas.openxmlformats.org/drawingml/2006/table">
            <a:tbl>
              <a:tblPr>
                <a:noFill/>
                <a:tableStyleId>{1024A1C3-A645-4CFF-B2FD-F3AEA3A4714F}</a:tableStyleId>
              </a:tblPr>
              <a:tblGrid>
                <a:gridCol w="1209675"/>
                <a:gridCol w="1209675"/>
                <a:gridCol w="1209675"/>
                <a:gridCol w="1209675"/>
                <a:gridCol w="1209675"/>
                <a:gridCol w="1209675"/>
              </a:tblGrid>
              <a:tr h="381000">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r>
              <a:tr h="180975">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r>
              <a:tr h="381000">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c>
                  <a:txBody>
                    <a:bodyPr/>
                    <a:lstStyle/>
                    <a:p>
                      <a:pPr indent="0" lvl="0" marL="0" rtl="0" algn="ctr">
                        <a:lnSpc>
                          <a:spcPct val="115000"/>
                        </a:lnSpc>
                        <a:spcBef>
                          <a:spcPts val="1200"/>
                        </a:spcBef>
                        <a:spcAft>
                          <a:spcPts val="0"/>
                        </a:spcAft>
                        <a:buNone/>
                      </a:pPr>
                      <a:r>
                        <a:rPr lang="es-419" sz="1200"/>
                        <a:t> </a:t>
                      </a:r>
                      <a:endParaRPr sz="1200"/>
                    </a:p>
                  </a:txBody>
                  <a:tcPr marT="91425" marB="91425" marR="68575" marL="68575"/>
                </a:tc>
              </a:tr>
            </a:tbl>
          </a:graphicData>
        </a:graphic>
      </p:graphicFrame>
      <p:sp>
        <p:nvSpPr>
          <p:cNvPr id="85" name="Google Shape;85;p17"/>
          <p:cNvSpPr txBox="1"/>
          <p:nvPr/>
        </p:nvSpPr>
        <p:spPr>
          <a:xfrm>
            <a:off x="464100" y="939250"/>
            <a:ext cx="8215800" cy="30000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200"/>
              </a:spcBef>
              <a:spcAft>
                <a:spcPts val="0"/>
              </a:spcAft>
              <a:buNone/>
            </a:pPr>
            <a:r>
              <a:rPr lang="es-419" sz="1200"/>
              <a:t> </a:t>
            </a:r>
            <a:endParaRPr sz="1200"/>
          </a:p>
          <a:p>
            <a:pPr indent="0" lvl="0" marL="0" rtl="0" algn="just">
              <a:lnSpc>
                <a:spcPct val="115000"/>
              </a:lnSpc>
              <a:spcBef>
                <a:spcPts val="1200"/>
              </a:spcBef>
              <a:spcAft>
                <a:spcPts val="0"/>
              </a:spcAft>
              <a:buNone/>
            </a:pPr>
            <a:r>
              <a:rPr lang="es-419" sz="1800">
                <a:highlight>
                  <a:srgbClr val="CFE2F3"/>
                </a:highlight>
              </a:rPr>
              <a:t>El teorema de Pitágoras para el cálculo de los cuadrados de los lados de un triángulo rectángulo.  </a:t>
            </a:r>
            <a:endParaRPr sz="1800">
              <a:highlight>
                <a:srgbClr val="CFE2F3"/>
              </a:highlight>
            </a:endParaRPr>
          </a:p>
          <a:p>
            <a:pPr indent="0" lvl="0" marL="0" rtl="0" algn="just">
              <a:lnSpc>
                <a:spcPct val="115000"/>
              </a:lnSpc>
              <a:spcBef>
                <a:spcPts val="0"/>
              </a:spcBef>
              <a:spcAft>
                <a:spcPts val="0"/>
              </a:spcAft>
              <a:buNone/>
            </a:pPr>
            <a:r>
              <a:t/>
            </a:r>
            <a:endParaRPr sz="1800">
              <a:highlight>
                <a:srgbClr val="FFFFFF"/>
              </a:highlight>
            </a:endParaRPr>
          </a:p>
          <a:p>
            <a:pPr indent="0" lvl="0" marL="0" rtl="0" algn="just">
              <a:lnSpc>
                <a:spcPct val="115000"/>
              </a:lnSpc>
              <a:spcBef>
                <a:spcPts val="0"/>
              </a:spcBef>
              <a:spcAft>
                <a:spcPts val="0"/>
              </a:spcAft>
              <a:buNone/>
            </a:pPr>
            <a:r>
              <a:rPr lang="es-419" sz="1800">
                <a:highlight>
                  <a:srgbClr val="CFE2F3"/>
                </a:highlight>
              </a:rPr>
              <a:t>Encontró la relación de los números a los que llama perfectos</a:t>
            </a:r>
            <a:endParaRPr sz="1800">
              <a:highlight>
                <a:srgbClr val="CFE2F3"/>
              </a:highlight>
            </a:endParaRPr>
          </a:p>
          <a:p>
            <a:pPr indent="0" lvl="0" marL="0" rtl="0" algn="just">
              <a:lnSpc>
                <a:spcPct val="115000"/>
              </a:lnSpc>
              <a:spcBef>
                <a:spcPts val="0"/>
              </a:spcBef>
              <a:spcAft>
                <a:spcPts val="0"/>
              </a:spcAft>
              <a:buNone/>
            </a:pPr>
            <a:r>
              <a:t/>
            </a:r>
            <a:endParaRPr sz="1800">
              <a:highlight>
                <a:srgbClr val="CFE2F3"/>
              </a:highlight>
            </a:endParaRPr>
          </a:p>
          <a:p>
            <a:pPr indent="0" lvl="0" marL="0" rtl="0" algn="just">
              <a:lnSpc>
                <a:spcPct val="115000"/>
              </a:lnSpc>
              <a:spcBef>
                <a:spcPts val="0"/>
              </a:spcBef>
              <a:spcAft>
                <a:spcPts val="0"/>
              </a:spcAft>
              <a:buNone/>
            </a:pPr>
            <a:r>
              <a:rPr lang="es-419" sz="1800">
                <a:highlight>
                  <a:srgbClr val="CFE2F3"/>
                </a:highlight>
              </a:rPr>
              <a:t>Se suman los resultados 1 + 3 + 2 = 6</a:t>
            </a:r>
            <a:endParaRPr sz="1800">
              <a:highlight>
                <a:srgbClr val="CFE2F3"/>
              </a:highlight>
            </a:endParaRPr>
          </a:p>
          <a:p>
            <a:pPr indent="0" lvl="0" marL="0" rtl="0" algn="just">
              <a:lnSpc>
                <a:spcPct val="115000"/>
              </a:lnSpc>
              <a:spcBef>
                <a:spcPts val="0"/>
              </a:spcBef>
              <a:spcAft>
                <a:spcPts val="0"/>
              </a:spcAft>
              <a:buNone/>
            </a:pPr>
            <a:r>
              <a:t/>
            </a:r>
            <a:endParaRPr sz="1800"/>
          </a:p>
          <a:p>
            <a:pPr indent="0" lvl="0" marL="0" rtl="0" algn="just">
              <a:lnSpc>
                <a:spcPct val="115000"/>
              </a:lnSpc>
              <a:spcBef>
                <a:spcPts val="0"/>
              </a:spcBef>
              <a:spcAft>
                <a:spcPts val="0"/>
              </a:spcAft>
              <a:buNone/>
            </a:pPr>
            <a:r>
              <a:rPr lang="es-419" sz="1800"/>
              <a:t>Observó la particularidad entre dos números el 220 y 284 al sacar sus divisores.</a:t>
            </a:r>
            <a:endParaRPr sz="1800"/>
          </a:p>
          <a:p>
            <a:pPr indent="0" lvl="0" marL="0" rtl="0" algn="just">
              <a:lnSpc>
                <a:spcPct val="115000"/>
              </a:lnSpc>
              <a:spcBef>
                <a:spcPts val="0"/>
              </a:spcBef>
              <a:spcAft>
                <a:spcPts val="0"/>
              </a:spcAft>
              <a:buNone/>
            </a:pPr>
            <a:r>
              <a:t/>
            </a:r>
            <a:endParaRPr sz="1800"/>
          </a:p>
          <a:p>
            <a:pPr indent="0" lvl="0" marL="0" rtl="0" algn="just">
              <a:lnSpc>
                <a:spcPct val="115000"/>
              </a:lnSpc>
              <a:spcBef>
                <a:spcPts val="0"/>
              </a:spcBef>
              <a:spcAft>
                <a:spcPts val="0"/>
              </a:spcAft>
              <a:buNone/>
            </a:pPr>
            <a:r>
              <a:t/>
            </a:r>
            <a:endParaRPr sz="1800"/>
          </a:p>
          <a:p>
            <a:pPr indent="0" lvl="0" marL="0" rtl="0" algn="just">
              <a:lnSpc>
                <a:spcPct val="115000"/>
              </a:lnSpc>
              <a:spcBef>
                <a:spcPts val="0"/>
              </a:spcBef>
              <a:spcAft>
                <a:spcPts val="0"/>
              </a:spcAft>
              <a:buNone/>
            </a:pPr>
            <a:r>
              <a:t/>
            </a:r>
            <a:endParaRPr b="1"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89" name="Shape 89"/>
        <p:cNvGrpSpPr/>
        <p:nvPr/>
      </p:nvGrpSpPr>
      <p:grpSpPr>
        <a:xfrm>
          <a:off x="0" y="0"/>
          <a:ext cx="0" cy="0"/>
          <a:chOff x="0" y="0"/>
          <a:chExt cx="0" cy="0"/>
        </a:xfrm>
      </p:grpSpPr>
      <p:sp>
        <p:nvSpPr>
          <p:cNvPr id="90" name="Google Shape;90;p18"/>
          <p:cNvSpPr txBox="1"/>
          <p:nvPr/>
        </p:nvSpPr>
        <p:spPr>
          <a:xfrm>
            <a:off x="496625" y="1026875"/>
            <a:ext cx="7928100" cy="1325700"/>
          </a:xfrm>
          <a:prstGeom prst="rect">
            <a:avLst/>
          </a:prstGeom>
          <a:noFill/>
          <a:ln>
            <a:noFill/>
          </a:ln>
        </p:spPr>
        <p:txBody>
          <a:bodyPr anchorCtr="0" anchor="ctr" bIns="91425" lIns="91425" spcFirstLastPara="1" rIns="91425" wrap="square" tIns="91425">
            <a:noAutofit/>
          </a:bodyPr>
          <a:lstStyle/>
          <a:p>
            <a:pPr indent="0" lvl="0" marL="0" rtl="0" algn="just">
              <a:lnSpc>
                <a:spcPct val="115000"/>
              </a:lnSpc>
              <a:spcBef>
                <a:spcPts val="0"/>
              </a:spcBef>
              <a:spcAft>
                <a:spcPts val="0"/>
              </a:spcAft>
              <a:buNone/>
            </a:pPr>
            <a:r>
              <a:rPr lang="es-419" sz="1800">
                <a:solidFill>
                  <a:schemeClr val="dk1"/>
                </a:solidFill>
              </a:rPr>
              <a:t>Sacamos todos los divisores de 220</a:t>
            </a:r>
            <a:endParaRPr sz="1800">
              <a:solidFill>
                <a:schemeClr val="dk1"/>
              </a:solidFill>
            </a:endParaRPr>
          </a:p>
          <a:p>
            <a:pPr indent="0" lvl="0" marL="0" rtl="0" algn="just">
              <a:lnSpc>
                <a:spcPct val="115000"/>
              </a:lnSpc>
              <a:spcBef>
                <a:spcPts val="0"/>
              </a:spcBef>
              <a:spcAft>
                <a:spcPts val="0"/>
              </a:spcAft>
              <a:buClr>
                <a:schemeClr val="dk1"/>
              </a:buClr>
              <a:buSzPts val="1100"/>
              <a:buFont typeface="Arial"/>
              <a:buNone/>
            </a:pPr>
            <a:r>
              <a:rPr lang="es-419" sz="1800">
                <a:solidFill>
                  <a:schemeClr val="dk1"/>
                </a:solidFill>
              </a:rPr>
              <a:t>Sumamos todos los divisores de 220</a:t>
            </a:r>
            <a:endParaRPr sz="1800">
              <a:solidFill>
                <a:schemeClr val="dk1"/>
              </a:solidFill>
            </a:endParaRPr>
          </a:p>
          <a:p>
            <a:pPr indent="0" lvl="0" marL="0" rtl="0" algn="just">
              <a:lnSpc>
                <a:spcPct val="115000"/>
              </a:lnSpc>
              <a:spcBef>
                <a:spcPts val="0"/>
              </a:spcBef>
              <a:spcAft>
                <a:spcPts val="0"/>
              </a:spcAft>
              <a:buNone/>
            </a:pPr>
            <a:r>
              <a:rPr lang="es-419" sz="1800">
                <a:solidFill>
                  <a:schemeClr val="dk1"/>
                </a:solidFill>
              </a:rPr>
              <a:t>110 + 55 + 44 + 22 + 20 + 11 + 10 + 5 + 4 + 2 + 1 = </a:t>
            </a:r>
            <a:r>
              <a:rPr b="1" lang="es-419" sz="1800">
                <a:solidFill>
                  <a:schemeClr val="dk1"/>
                </a:solidFill>
              </a:rPr>
              <a:t>284</a:t>
            </a:r>
            <a:endParaRPr sz="1800"/>
          </a:p>
          <a:p>
            <a:pPr indent="0" lvl="0" marL="0" rtl="0" algn="l">
              <a:lnSpc>
                <a:spcPct val="115000"/>
              </a:lnSpc>
              <a:spcBef>
                <a:spcPts val="0"/>
              </a:spcBef>
              <a:spcAft>
                <a:spcPts val="0"/>
              </a:spcAft>
              <a:buNone/>
            </a:pPr>
            <a:r>
              <a:t/>
            </a:r>
            <a:endParaRPr sz="1800"/>
          </a:p>
          <a:p>
            <a:pPr indent="0" lvl="0" marL="0" rtl="0" algn="l">
              <a:lnSpc>
                <a:spcPct val="115000"/>
              </a:lnSpc>
              <a:spcBef>
                <a:spcPts val="0"/>
              </a:spcBef>
              <a:spcAft>
                <a:spcPts val="0"/>
              </a:spcAft>
              <a:buNone/>
            </a:pPr>
            <a:r>
              <a:rPr lang="es-419" sz="1800"/>
              <a:t>Sacamos todos los divisores de 284</a:t>
            </a:r>
            <a:endParaRPr sz="1800"/>
          </a:p>
          <a:p>
            <a:pPr indent="0" lvl="0" marL="0" rtl="0" algn="l">
              <a:lnSpc>
                <a:spcPct val="115000"/>
              </a:lnSpc>
              <a:spcBef>
                <a:spcPts val="0"/>
              </a:spcBef>
              <a:spcAft>
                <a:spcPts val="0"/>
              </a:spcAft>
              <a:buNone/>
            </a:pPr>
            <a:r>
              <a:rPr lang="es-419" sz="1800"/>
              <a:t>Sumamos todos los divisores de 284</a:t>
            </a:r>
            <a:endParaRPr sz="1800"/>
          </a:p>
          <a:p>
            <a:pPr indent="0" lvl="0" marL="0" rtl="0" algn="l">
              <a:lnSpc>
                <a:spcPct val="115000"/>
              </a:lnSpc>
              <a:spcBef>
                <a:spcPts val="0"/>
              </a:spcBef>
              <a:spcAft>
                <a:spcPts val="0"/>
              </a:spcAft>
              <a:buNone/>
            </a:pPr>
            <a:r>
              <a:rPr lang="es-419" sz="1800"/>
              <a:t>142 + 71 + 4 + 2 +1 = </a:t>
            </a:r>
            <a:r>
              <a:rPr b="1" lang="es-419" sz="1800"/>
              <a:t>220</a:t>
            </a:r>
            <a:endParaRPr b="1"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94" name="Shape 94"/>
        <p:cNvGrpSpPr/>
        <p:nvPr/>
      </p:nvGrpSpPr>
      <p:grpSpPr>
        <a:xfrm>
          <a:off x="0" y="0"/>
          <a:ext cx="0" cy="0"/>
          <a:chOff x="0" y="0"/>
          <a:chExt cx="0" cy="0"/>
        </a:xfrm>
      </p:grpSpPr>
      <p:sp>
        <p:nvSpPr>
          <p:cNvPr id="95" name="Google Shape;95;p19"/>
          <p:cNvSpPr txBox="1"/>
          <p:nvPr/>
        </p:nvSpPr>
        <p:spPr>
          <a:xfrm>
            <a:off x="791350" y="4241250"/>
            <a:ext cx="1425900" cy="508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s-419" sz="1200">
                <a:solidFill>
                  <a:schemeClr val="dk1"/>
                </a:solidFill>
                <a:highlight>
                  <a:srgbClr val="CFE2F3"/>
                </a:highlight>
              </a:rPr>
              <a:t>Leonhard Euler</a:t>
            </a:r>
            <a:endParaRPr b="1" sz="1200">
              <a:solidFill>
                <a:schemeClr val="dk1"/>
              </a:solidFill>
              <a:highlight>
                <a:srgbClr val="CFE2F3"/>
              </a:highlight>
            </a:endParaRPr>
          </a:p>
        </p:txBody>
      </p:sp>
      <p:sp>
        <p:nvSpPr>
          <p:cNvPr id="96" name="Google Shape;96;p19"/>
          <p:cNvSpPr txBox="1"/>
          <p:nvPr/>
        </p:nvSpPr>
        <p:spPr>
          <a:xfrm>
            <a:off x="570575" y="137625"/>
            <a:ext cx="6900300" cy="121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800">
                <a:solidFill>
                  <a:schemeClr val="dk1"/>
                </a:solidFill>
                <a:highlight>
                  <a:srgbClr val="CFE2F3"/>
                </a:highlight>
              </a:rPr>
              <a:t>Matemático, físico y filósofo suizo.</a:t>
            </a:r>
            <a:endParaRPr sz="1800">
              <a:solidFill>
                <a:schemeClr val="dk1"/>
              </a:solidFill>
              <a:highlight>
                <a:srgbClr val="CFE2F3"/>
              </a:highlight>
            </a:endParaRPr>
          </a:p>
          <a:p>
            <a:pPr indent="0" lvl="0" marL="0" rtl="0" algn="l">
              <a:lnSpc>
                <a:spcPct val="115000"/>
              </a:lnSpc>
              <a:spcBef>
                <a:spcPts val="0"/>
              </a:spcBef>
              <a:spcAft>
                <a:spcPts val="0"/>
              </a:spcAft>
              <a:buNone/>
            </a:pPr>
            <a:r>
              <a:rPr lang="es-419" sz="1800">
                <a:solidFill>
                  <a:schemeClr val="dk1"/>
                </a:solidFill>
                <a:highlight>
                  <a:srgbClr val="CFE2F3"/>
                </a:highlight>
              </a:rPr>
              <a:t>Nació en Brasilea, Suiza, 15 de abril de 1707.</a:t>
            </a:r>
            <a:endParaRPr sz="1800">
              <a:solidFill>
                <a:schemeClr val="dk1"/>
              </a:solidFill>
              <a:highlight>
                <a:srgbClr val="CFE2F3"/>
              </a:highlight>
            </a:endParaRPr>
          </a:p>
          <a:p>
            <a:pPr indent="0" lvl="0" marL="0" rtl="0" algn="l">
              <a:lnSpc>
                <a:spcPct val="115000"/>
              </a:lnSpc>
              <a:spcBef>
                <a:spcPts val="0"/>
              </a:spcBef>
              <a:spcAft>
                <a:spcPts val="0"/>
              </a:spcAft>
              <a:buNone/>
            </a:pPr>
            <a:r>
              <a:rPr lang="es-419" sz="1800">
                <a:solidFill>
                  <a:schemeClr val="dk1"/>
                </a:solidFill>
                <a:highlight>
                  <a:srgbClr val="CFE2F3"/>
                </a:highlight>
              </a:rPr>
              <a:t>Murió el 18 de septiembre de 1783 en san Petersburgo, Rusia.</a:t>
            </a:r>
            <a:endParaRPr sz="1800">
              <a:solidFill>
                <a:schemeClr val="dk1"/>
              </a:solidFill>
              <a:highlight>
                <a:srgbClr val="CFE2F3"/>
              </a:highlight>
            </a:endParaRPr>
          </a:p>
          <a:p>
            <a:pPr indent="0" lvl="0" marL="0" rtl="0" algn="l">
              <a:lnSpc>
                <a:spcPct val="115000"/>
              </a:lnSpc>
              <a:spcBef>
                <a:spcPts val="1200"/>
              </a:spcBef>
              <a:spcAft>
                <a:spcPts val="0"/>
              </a:spcAft>
              <a:buNone/>
            </a:pPr>
            <a:r>
              <a:rPr lang="es-419" sz="1200">
                <a:solidFill>
                  <a:schemeClr val="dk1"/>
                </a:solidFill>
                <a:highlight>
                  <a:srgbClr val="FFFFFF"/>
                </a:highlight>
              </a:rPr>
              <a:t> </a:t>
            </a:r>
            <a:endParaRPr sz="1200">
              <a:solidFill>
                <a:schemeClr val="dk1"/>
              </a:solidFill>
              <a:highlight>
                <a:srgbClr val="FFFFFF"/>
              </a:highlight>
            </a:endParaRPr>
          </a:p>
        </p:txBody>
      </p:sp>
      <p:sp>
        <p:nvSpPr>
          <p:cNvPr id="97" name="Google Shape;97;p19"/>
          <p:cNvSpPr txBox="1"/>
          <p:nvPr/>
        </p:nvSpPr>
        <p:spPr>
          <a:xfrm>
            <a:off x="2923400" y="1352625"/>
            <a:ext cx="5729100" cy="32292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s-419" sz="1800">
                <a:highlight>
                  <a:srgbClr val="CFE2F3"/>
                </a:highlight>
              </a:rPr>
              <a:t>Fue el precursor de la utilización de la letra “e” para denotar la base de los logaritmos neperianos.</a:t>
            </a:r>
            <a:endParaRPr sz="1800">
              <a:highlight>
                <a:srgbClr val="CFE2F3"/>
              </a:highlight>
            </a:endParaRPr>
          </a:p>
          <a:p>
            <a:pPr indent="0" lvl="0" marL="0" rtl="0" algn="l">
              <a:lnSpc>
                <a:spcPct val="115000"/>
              </a:lnSpc>
              <a:spcBef>
                <a:spcPts val="0"/>
              </a:spcBef>
              <a:spcAft>
                <a:spcPts val="0"/>
              </a:spcAft>
              <a:buNone/>
            </a:pPr>
            <a:r>
              <a:rPr lang="es-419" sz="1800">
                <a:highlight>
                  <a:srgbClr val="CFE2F3"/>
                </a:highlight>
              </a:rPr>
              <a:t>Popularizó</a:t>
            </a:r>
            <a:r>
              <a:rPr lang="es-419" sz="1800">
                <a:highlight>
                  <a:srgbClr val="CFE2F3"/>
                </a:highlight>
              </a:rPr>
              <a:t> la utilización de la letra “</a:t>
            </a:r>
            <a:r>
              <a:rPr lang="es-419" sz="1800">
                <a:highlight>
                  <a:srgbClr val="CFE2F3"/>
                </a:highlight>
                <a:latin typeface="Impact"/>
                <a:ea typeface="Impact"/>
                <a:cs typeface="Impact"/>
                <a:sym typeface="Impact"/>
              </a:rPr>
              <a:t>pi</a:t>
            </a:r>
            <a:r>
              <a:rPr lang="es-419" sz="1800">
                <a:highlight>
                  <a:srgbClr val="CFE2F3"/>
                </a:highlight>
              </a:rPr>
              <a:t>” para denotar la razón entre la longitud de una circunferencia y su diámetro.</a:t>
            </a:r>
            <a:endParaRPr sz="1800">
              <a:highlight>
                <a:srgbClr val="CFE2F3"/>
              </a:highlight>
            </a:endParaRPr>
          </a:p>
          <a:p>
            <a:pPr indent="0" lvl="0" marL="0" rtl="0" algn="l">
              <a:lnSpc>
                <a:spcPct val="115000"/>
              </a:lnSpc>
              <a:spcBef>
                <a:spcPts val="0"/>
              </a:spcBef>
              <a:spcAft>
                <a:spcPts val="0"/>
              </a:spcAft>
              <a:buNone/>
            </a:pPr>
            <a:r>
              <a:rPr lang="es-419" sz="1800">
                <a:highlight>
                  <a:srgbClr val="CFE2F3"/>
                </a:highlight>
              </a:rPr>
              <a:t>Introdujo la notación i para      , el cual podemos llamar número infinito</a:t>
            </a:r>
            <a:endParaRPr sz="1800">
              <a:highlight>
                <a:srgbClr val="CFE2F3"/>
              </a:highlight>
            </a:endParaRPr>
          </a:p>
          <a:p>
            <a:pPr indent="0" lvl="0" marL="0" rtl="0" algn="l">
              <a:lnSpc>
                <a:spcPct val="115000"/>
              </a:lnSpc>
              <a:spcBef>
                <a:spcPts val="0"/>
              </a:spcBef>
              <a:spcAft>
                <a:spcPts val="0"/>
              </a:spcAft>
              <a:buNone/>
            </a:pPr>
            <a:r>
              <a:rPr lang="es-419" sz="1800">
                <a:highlight>
                  <a:srgbClr val="CFE2F3"/>
                </a:highlight>
              </a:rPr>
              <a:t>Así mismo introdujo el símbolo Σ para denotar un sumatorio.</a:t>
            </a:r>
            <a:endParaRPr sz="1800">
              <a:highlight>
                <a:srgbClr val="CFE2F3"/>
              </a:highlight>
            </a:endParaRPr>
          </a:p>
        </p:txBody>
      </p:sp>
      <p:pic>
        <p:nvPicPr>
          <p:cNvPr id="98" name="Google Shape;98;p19"/>
          <p:cNvPicPr preferRelativeResize="0"/>
          <p:nvPr/>
        </p:nvPicPr>
        <p:blipFill>
          <a:blip r:embed="rId3">
            <a:alphaModFix/>
          </a:blip>
          <a:stretch>
            <a:fillRect/>
          </a:stretch>
        </p:blipFill>
        <p:spPr>
          <a:xfrm>
            <a:off x="570575" y="1520550"/>
            <a:ext cx="1867453" cy="2764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02" name="Shape 102"/>
        <p:cNvGrpSpPr/>
        <p:nvPr/>
      </p:nvGrpSpPr>
      <p:grpSpPr>
        <a:xfrm>
          <a:off x="0" y="0"/>
          <a:ext cx="0" cy="0"/>
          <a:chOff x="0" y="0"/>
          <a:chExt cx="0" cy="0"/>
        </a:xfrm>
      </p:grpSpPr>
      <p:pic>
        <p:nvPicPr>
          <p:cNvPr id="103" name="Google Shape;103;p20"/>
          <p:cNvPicPr preferRelativeResize="0"/>
          <p:nvPr/>
        </p:nvPicPr>
        <p:blipFill>
          <a:blip r:embed="rId3">
            <a:alphaModFix/>
          </a:blip>
          <a:stretch>
            <a:fillRect/>
          </a:stretch>
        </p:blipFill>
        <p:spPr>
          <a:xfrm>
            <a:off x="432875" y="1553225"/>
            <a:ext cx="1706000" cy="2291675"/>
          </a:xfrm>
          <a:prstGeom prst="rect">
            <a:avLst/>
          </a:prstGeom>
          <a:noFill/>
          <a:ln>
            <a:noFill/>
          </a:ln>
        </p:spPr>
      </p:pic>
      <p:sp>
        <p:nvSpPr>
          <p:cNvPr id="104" name="Google Shape;104;p20"/>
          <p:cNvSpPr txBox="1"/>
          <p:nvPr/>
        </p:nvSpPr>
        <p:spPr>
          <a:xfrm>
            <a:off x="280100" y="3783250"/>
            <a:ext cx="1919400" cy="60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None/>
            </a:pPr>
            <a:r>
              <a:rPr b="1" lang="es-419" sz="1800">
                <a:solidFill>
                  <a:schemeClr val="dk1"/>
                </a:solidFill>
              </a:rPr>
              <a:t>René Descartes</a:t>
            </a:r>
            <a:endParaRPr b="1" sz="1800">
              <a:solidFill>
                <a:schemeClr val="dk1"/>
              </a:solidFill>
            </a:endParaRPr>
          </a:p>
        </p:txBody>
      </p:sp>
      <p:sp>
        <p:nvSpPr>
          <p:cNvPr id="105" name="Google Shape;105;p20"/>
          <p:cNvSpPr txBox="1"/>
          <p:nvPr/>
        </p:nvSpPr>
        <p:spPr>
          <a:xfrm>
            <a:off x="432875" y="189575"/>
            <a:ext cx="5883000" cy="11325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s-419" sz="1800">
                <a:highlight>
                  <a:srgbClr val="CFE2F3"/>
                </a:highlight>
              </a:rPr>
              <a:t>Científico, Matemático y Filósofo Francés</a:t>
            </a:r>
            <a:endParaRPr sz="1800">
              <a:highlight>
                <a:srgbClr val="CFE2F3"/>
              </a:highlight>
            </a:endParaRPr>
          </a:p>
          <a:p>
            <a:pPr indent="0" lvl="0" marL="0" rtl="0" algn="l">
              <a:lnSpc>
                <a:spcPct val="115000"/>
              </a:lnSpc>
              <a:spcBef>
                <a:spcPts val="0"/>
              </a:spcBef>
              <a:spcAft>
                <a:spcPts val="0"/>
              </a:spcAft>
              <a:buNone/>
            </a:pPr>
            <a:r>
              <a:rPr lang="es-419" sz="1800">
                <a:highlight>
                  <a:srgbClr val="CFE2F3"/>
                </a:highlight>
              </a:rPr>
              <a:t>Nació el 31 de marzo de 1596</a:t>
            </a:r>
            <a:endParaRPr sz="1800">
              <a:highlight>
                <a:srgbClr val="CFE2F3"/>
              </a:highlight>
            </a:endParaRPr>
          </a:p>
          <a:p>
            <a:pPr indent="0" lvl="0" marL="0" rtl="0" algn="l">
              <a:lnSpc>
                <a:spcPct val="115000"/>
              </a:lnSpc>
              <a:spcBef>
                <a:spcPts val="0"/>
              </a:spcBef>
              <a:spcAft>
                <a:spcPts val="0"/>
              </a:spcAft>
              <a:buNone/>
            </a:pPr>
            <a:r>
              <a:rPr lang="es-419" sz="1800">
                <a:highlight>
                  <a:srgbClr val="CFE2F3"/>
                </a:highlight>
              </a:rPr>
              <a:t>Murió el 11 de febrero de 1650</a:t>
            </a:r>
            <a:endParaRPr sz="1800">
              <a:highlight>
                <a:srgbClr val="CFE2F3"/>
              </a:highlight>
            </a:endParaRPr>
          </a:p>
        </p:txBody>
      </p:sp>
      <p:sp>
        <p:nvSpPr>
          <p:cNvPr id="106" name="Google Shape;106;p20"/>
          <p:cNvSpPr txBox="1"/>
          <p:nvPr/>
        </p:nvSpPr>
        <p:spPr>
          <a:xfrm>
            <a:off x="2546275" y="1491150"/>
            <a:ext cx="6263100" cy="30000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s-419" sz="1800">
                <a:highlight>
                  <a:srgbClr val="CFE2F3"/>
                </a:highlight>
              </a:rPr>
              <a:t>Aportaciones</a:t>
            </a:r>
            <a:endParaRPr b="1" sz="1800">
              <a:highlight>
                <a:srgbClr val="CFE2F3"/>
              </a:highlight>
            </a:endParaRPr>
          </a:p>
          <a:p>
            <a:pPr indent="0" lvl="0" marL="0" rtl="0" algn="l">
              <a:lnSpc>
                <a:spcPct val="115000"/>
              </a:lnSpc>
              <a:spcBef>
                <a:spcPts val="0"/>
              </a:spcBef>
              <a:spcAft>
                <a:spcPts val="0"/>
              </a:spcAft>
              <a:buNone/>
            </a:pPr>
            <a:r>
              <a:rPr lang="es-419" sz="1800">
                <a:highlight>
                  <a:srgbClr val="CFE2F3"/>
                </a:highlight>
              </a:rPr>
              <a:t>La elaboración del Método Científico, contribuyó a librar a las ciencias de las especulaciones y disertaciones vagas y que esta se consolidará como tal. El objetivo era que por medio del seguimiento de unos pasos necesarios que contemplaba la verificación y la comprobación de los datos de la realidad se llegará a la certeza. </a:t>
            </a:r>
            <a:endParaRPr sz="1800">
              <a:highlight>
                <a:srgbClr val="CFE2F3"/>
              </a:highlight>
            </a:endParaRPr>
          </a:p>
          <a:p>
            <a:pPr indent="0" lvl="0" marL="38100" rtl="0" algn="l">
              <a:lnSpc>
                <a:spcPct val="115000"/>
              </a:lnSpc>
              <a:spcBef>
                <a:spcPts val="0"/>
              </a:spcBef>
              <a:spcAft>
                <a:spcPts val="0"/>
              </a:spcAft>
              <a:buNone/>
            </a:pPr>
            <a:r>
              <a:rPr lang="es-419" sz="1800">
                <a:highlight>
                  <a:srgbClr val="CFE2F3"/>
                </a:highlight>
              </a:rPr>
              <a:t>Contribuyó</a:t>
            </a:r>
            <a:r>
              <a:rPr lang="es-419" sz="1800">
                <a:highlight>
                  <a:srgbClr val="CFE2F3"/>
                </a:highlight>
              </a:rPr>
              <a:t> a que la Geometría analítica se </a:t>
            </a:r>
            <a:r>
              <a:rPr lang="es-419" sz="1800">
                <a:highlight>
                  <a:srgbClr val="CFE2F3"/>
                </a:highlight>
              </a:rPr>
              <a:t>sistematizarse</a:t>
            </a:r>
            <a:endParaRPr sz="1800">
              <a:highlight>
                <a:srgbClr val="CFE2F3"/>
              </a:highlight>
            </a:endParaRPr>
          </a:p>
          <a:p>
            <a:pPr indent="-228600" lvl="0" marL="266700" rtl="0" algn="l">
              <a:lnSpc>
                <a:spcPct val="115000"/>
              </a:lnSpc>
              <a:spcBef>
                <a:spcPts val="0"/>
              </a:spcBef>
              <a:spcAft>
                <a:spcPts val="0"/>
              </a:spcAft>
              <a:buNone/>
            </a:pPr>
            <a:r>
              <a:rPr lang="es-419" sz="1800">
                <a:highlight>
                  <a:srgbClr val="FFFFFF"/>
                </a:highlight>
              </a:rPr>
              <a:t> </a:t>
            </a:r>
            <a:r>
              <a:rPr lang="es-419" sz="1200">
                <a:highlight>
                  <a:srgbClr val="FFFFFF"/>
                </a:highlight>
              </a:rPr>
              <a:t> </a:t>
            </a:r>
            <a:endParaRPr sz="1200">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10" name="Shape 110"/>
        <p:cNvGrpSpPr/>
        <p:nvPr/>
      </p:nvGrpSpPr>
      <p:grpSpPr>
        <a:xfrm>
          <a:off x="0" y="0"/>
          <a:ext cx="0" cy="0"/>
          <a:chOff x="0" y="0"/>
          <a:chExt cx="0" cy="0"/>
        </a:xfrm>
      </p:grpSpPr>
      <p:sp>
        <p:nvSpPr>
          <p:cNvPr id="111" name="Google Shape;111;p21"/>
          <p:cNvSpPr txBox="1"/>
          <p:nvPr/>
        </p:nvSpPr>
        <p:spPr>
          <a:xfrm>
            <a:off x="674775" y="445600"/>
            <a:ext cx="7715100" cy="3000000"/>
          </a:xfrm>
          <a:prstGeom prst="rect">
            <a:avLst/>
          </a:prstGeom>
          <a:noFill/>
          <a:ln>
            <a:noFill/>
          </a:ln>
        </p:spPr>
        <p:txBody>
          <a:bodyPr anchorCtr="0" anchor="t" bIns="91425" lIns="91425" spcFirstLastPara="1" rIns="91425" wrap="square" tIns="91425">
            <a:noAutofit/>
          </a:bodyPr>
          <a:lstStyle/>
          <a:p>
            <a:pPr indent="-228600" lvl="0" marL="266700" rtl="0" algn="l">
              <a:lnSpc>
                <a:spcPct val="115000"/>
              </a:lnSpc>
              <a:spcBef>
                <a:spcPts val="0"/>
              </a:spcBef>
              <a:spcAft>
                <a:spcPts val="0"/>
              </a:spcAft>
              <a:buNone/>
            </a:pPr>
            <a:r>
              <a:rPr lang="es-419" sz="1800">
                <a:solidFill>
                  <a:schemeClr val="dk1"/>
                </a:solidFill>
                <a:highlight>
                  <a:srgbClr val="CFE2F3"/>
                </a:highlight>
              </a:rPr>
              <a:t>Creador del método de los exponentes</a:t>
            </a:r>
            <a:endParaRPr sz="1800">
              <a:solidFill>
                <a:schemeClr val="dk1"/>
              </a:solidFill>
              <a:highlight>
                <a:srgbClr val="CFE2F3"/>
              </a:highlight>
            </a:endParaRPr>
          </a:p>
          <a:p>
            <a:pPr indent="-228600" lvl="0" marL="266700" rtl="0" algn="l">
              <a:lnSpc>
                <a:spcPct val="115000"/>
              </a:lnSpc>
              <a:spcBef>
                <a:spcPts val="0"/>
              </a:spcBef>
              <a:spcAft>
                <a:spcPts val="0"/>
              </a:spcAft>
              <a:buNone/>
            </a:pPr>
            <a:r>
              <a:t/>
            </a:r>
            <a:endParaRPr sz="1800">
              <a:solidFill>
                <a:schemeClr val="dk1"/>
              </a:solidFill>
              <a:highlight>
                <a:srgbClr val="FFFFFF"/>
              </a:highlight>
            </a:endParaRPr>
          </a:p>
          <a:p>
            <a:pPr indent="-89999" lvl="0" marL="89999" rtl="0" algn="l">
              <a:lnSpc>
                <a:spcPct val="115000"/>
              </a:lnSpc>
              <a:spcBef>
                <a:spcPts val="0"/>
              </a:spcBef>
              <a:spcAft>
                <a:spcPts val="0"/>
              </a:spcAft>
              <a:buNone/>
            </a:pPr>
            <a:r>
              <a:rPr lang="es-419" sz="1800">
                <a:solidFill>
                  <a:schemeClr val="dk1"/>
                </a:solidFill>
                <a:highlight>
                  <a:srgbClr val="CFE2F3"/>
                </a:highlight>
              </a:rPr>
              <a:t> Desarrollo la ley cartesiana de los signos, la cual permite descifrar la</a:t>
            </a:r>
            <a:r>
              <a:rPr lang="es-419" sz="1800">
                <a:solidFill>
                  <a:schemeClr val="dk1"/>
                </a:solidFill>
                <a:highlight>
                  <a:srgbClr val="CFE2F3"/>
                </a:highlight>
              </a:rPr>
              <a:t>s </a:t>
            </a:r>
            <a:r>
              <a:rPr lang="es-419" sz="1800">
                <a:solidFill>
                  <a:schemeClr val="dk1"/>
                </a:solidFill>
                <a:highlight>
                  <a:srgbClr val="CFE2F3"/>
                </a:highlight>
              </a:rPr>
              <a:t>raíces, tanto negativas como positivas, dentro de las ecuaciones algebraicas.</a:t>
            </a:r>
            <a:endParaRPr sz="1800">
              <a:solidFill>
                <a:schemeClr val="dk1"/>
              </a:solidFill>
              <a:highlight>
                <a:srgbClr val="CFE2F3"/>
              </a:highlight>
            </a:endParaRPr>
          </a:p>
          <a:p>
            <a:pPr indent="-89999" lvl="0" marL="89999" rtl="0" algn="l">
              <a:lnSpc>
                <a:spcPct val="115000"/>
              </a:lnSpc>
              <a:spcBef>
                <a:spcPts val="0"/>
              </a:spcBef>
              <a:spcAft>
                <a:spcPts val="0"/>
              </a:spcAft>
              <a:buNone/>
            </a:pPr>
            <a:r>
              <a:t/>
            </a:r>
            <a:endParaRPr sz="1800">
              <a:solidFill>
                <a:schemeClr val="dk1"/>
              </a:solidFill>
              <a:highlight>
                <a:srgbClr val="FFFFFF"/>
              </a:highlight>
            </a:endParaRPr>
          </a:p>
          <a:p>
            <a:pPr indent="0" lvl="0" marL="89999" rtl="0" algn="l">
              <a:lnSpc>
                <a:spcPct val="115000"/>
              </a:lnSpc>
              <a:spcBef>
                <a:spcPts val="0"/>
              </a:spcBef>
              <a:spcAft>
                <a:spcPts val="0"/>
              </a:spcAft>
              <a:buNone/>
            </a:pPr>
            <a:r>
              <a:rPr lang="es-419" sz="1800">
                <a:solidFill>
                  <a:schemeClr val="dk1"/>
                </a:solidFill>
                <a:highlight>
                  <a:srgbClr val="CFE2F3"/>
                </a:highlight>
              </a:rPr>
              <a:t>Introducción de las letras en las matemáticas para cantidades conocida</a:t>
            </a:r>
            <a:r>
              <a:rPr lang="es-419" sz="1800">
                <a:solidFill>
                  <a:schemeClr val="dk1"/>
                </a:solidFill>
                <a:highlight>
                  <a:srgbClr val="CFE2F3"/>
                </a:highlight>
              </a:rPr>
              <a:t>s  </a:t>
            </a:r>
            <a:r>
              <a:rPr lang="es-419" sz="1800">
                <a:solidFill>
                  <a:schemeClr val="dk1"/>
                </a:solidFill>
                <a:highlight>
                  <a:srgbClr val="CFE2F3"/>
                </a:highlight>
              </a:rPr>
              <a:t>(a, b, c y d), para cantidades desconocidas (u, v, w, x, y, z)</a:t>
            </a:r>
            <a:endParaRPr sz="1800">
              <a:solidFill>
                <a:schemeClr val="dk1"/>
              </a:solidFill>
              <a:highlight>
                <a:srgbClr val="CFE2F3"/>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